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16"/>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Lst>
  <p:sldSz cx="9144000" cy="6858000" type="screen4x3"/>
  <p:notesSz cx="6858000" cy="9144000"/>
  <p:embeddedFontLst>
    <p:embeddedFont>
      <p:font typeface="Calibri" panose="020F0502020204030204" pitchFamily="34" charset="0"/>
      <p:regular r:id="rId17"/>
      <p:bold r:id="rId18"/>
      <p:italic r:id="rId19"/>
      <p:boldItalic r:id="rId2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40">
          <p15:clr>
            <a:srgbClr val="A4A3A4"/>
          </p15:clr>
        </p15:guide>
        <p15:guide id="4" orient="horz" pos="3974">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26" roundtripDataSignature="AMtx7mika/HsHs2JjAQEytQju9ZKjI5MD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3" d="100"/>
          <a:sy n="83" d="100"/>
        </p:scale>
        <p:origin x="1450" y="48"/>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2.fntdata"/><Relationship Id="rId26" Type="http://customschemas.google.com/relationships/presentationmetadata" Target="metadata"/><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1.fntdata"/><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font" Target="fonts/font4.fntdata"/><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font" Target="fonts/font3.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GB"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
        <p:cNvGrpSpPr/>
        <p:nvPr/>
      </p:nvGrpSpPr>
      <p:grpSpPr>
        <a:xfrm>
          <a:off x="0" y="0"/>
          <a:ext cx="0" cy="0"/>
          <a:chOff x="0" y="0"/>
          <a:chExt cx="0" cy="0"/>
        </a:xfrm>
      </p:grpSpPr>
      <p:sp>
        <p:nvSpPr>
          <p:cNvPr id="29" name="Google Shape;29;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0" name="Google Shape;30;p2: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
        <p:cNvGrpSpPr/>
        <p:nvPr/>
      </p:nvGrpSpPr>
      <p:grpSpPr>
        <a:xfrm>
          <a:off x="0" y="0"/>
          <a:ext cx="0" cy="0"/>
          <a:chOff x="0" y="0"/>
          <a:chExt cx="0" cy="0"/>
        </a:xfrm>
      </p:grpSpPr>
      <p:sp>
        <p:nvSpPr>
          <p:cNvPr id="33" name="Google Shape;33;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4" name="Google Shape;34;p3: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
        <p:cNvGrpSpPr/>
        <p:nvPr/>
      </p:nvGrpSpPr>
      <p:grpSpPr>
        <a:xfrm>
          <a:off x="0" y="0"/>
          <a:ext cx="0" cy="0"/>
          <a:chOff x="0" y="0"/>
          <a:chExt cx="0" cy="0"/>
        </a:xfrm>
      </p:grpSpPr>
      <p:sp>
        <p:nvSpPr>
          <p:cNvPr id="43" name="Google Shape;4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4" name="Google Shape;44;p4: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
        <p:cNvGrpSpPr/>
        <p:nvPr/>
      </p:nvGrpSpPr>
      <p:grpSpPr>
        <a:xfrm>
          <a:off x="0" y="0"/>
          <a:ext cx="0" cy="0"/>
          <a:chOff x="0" y="0"/>
          <a:chExt cx="0" cy="0"/>
        </a:xfrm>
      </p:grpSpPr>
      <p:sp>
        <p:nvSpPr>
          <p:cNvPr id="67" name="Google Shape;67;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8" name="Google Shape;68;p5: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
        <p:cNvGrpSpPr/>
        <p:nvPr/>
      </p:nvGrpSpPr>
      <p:grpSpPr>
        <a:xfrm>
          <a:off x="0" y="0"/>
          <a:ext cx="0" cy="0"/>
          <a:chOff x="0" y="0"/>
          <a:chExt cx="0" cy="0"/>
        </a:xfrm>
      </p:grpSpPr>
      <p:sp>
        <p:nvSpPr>
          <p:cNvPr id="98" name="Google Shape;98;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9" name="Google Shape;99;p6: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2"/>
        <p:cNvGrpSpPr/>
        <p:nvPr/>
      </p:nvGrpSpPr>
      <p:grpSpPr>
        <a:xfrm>
          <a:off x="0" y="0"/>
          <a:ext cx="0" cy="0"/>
          <a:chOff x="0" y="0"/>
          <a:chExt cx="0" cy="0"/>
        </a:xfrm>
      </p:grpSpPr>
      <p:sp>
        <p:nvSpPr>
          <p:cNvPr id="153" name="Google Shape;153;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4" name="Google Shape;154;p7: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1" name="Google Shape;201;p8: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48" name="Google Shape;248;p9: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4"/>
        <p:cNvGrpSpPr/>
        <p:nvPr/>
      </p:nvGrpSpPr>
      <p:grpSpPr>
        <a:xfrm>
          <a:off x="0" y="0"/>
          <a:ext cx="0" cy="0"/>
          <a:chOff x="0" y="0"/>
          <a:chExt cx="0" cy="0"/>
        </a:xfrm>
      </p:grpSpPr>
      <p:sp>
        <p:nvSpPr>
          <p:cNvPr id="275" name="Google Shape;275;p1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76" name="Google Shape;276;p10: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5"/>
        <p:cNvGrpSpPr/>
        <p:nvPr/>
      </p:nvGrpSpPr>
      <p:grpSpPr>
        <a:xfrm>
          <a:off x="0" y="0"/>
          <a:ext cx="0" cy="0"/>
          <a:chOff x="0" y="0"/>
          <a:chExt cx="0" cy="0"/>
        </a:xfrm>
      </p:grpSpPr>
      <p:sp>
        <p:nvSpPr>
          <p:cNvPr id="296" name="Google Shape;296;p1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97" name="Google Shape;297;p11: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8"/>
        <p:cNvGrpSpPr/>
        <p:nvPr/>
      </p:nvGrpSpPr>
      <p:grpSpPr>
        <a:xfrm>
          <a:off x="0" y="0"/>
          <a:ext cx="0" cy="0"/>
          <a:chOff x="0" y="0"/>
          <a:chExt cx="0" cy="0"/>
        </a:xfrm>
      </p:grpSpPr>
      <p:sp>
        <p:nvSpPr>
          <p:cNvPr id="309" name="Google Shape;309;p1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10" name="Google Shape;310;p12: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2"/>
        <p:cNvGrpSpPr/>
        <p:nvPr/>
      </p:nvGrpSpPr>
      <p:grpSpPr>
        <a:xfrm>
          <a:off x="0" y="0"/>
          <a:ext cx="0" cy="0"/>
          <a:chOff x="0" y="0"/>
          <a:chExt cx="0" cy="0"/>
        </a:xfrm>
      </p:grpSpPr>
      <p:sp>
        <p:nvSpPr>
          <p:cNvPr id="323" name="Google Shape;323;p1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24" name="Google Shape;324;p13: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6"/>
        <p:cNvGrpSpPr/>
        <p:nvPr/>
      </p:nvGrpSpPr>
      <p:grpSpPr>
        <a:xfrm>
          <a:off x="0" y="0"/>
          <a:ext cx="0" cy="0"/>
          <a:chOff x="0" y="0"/>
          <a:chExt cx="0" cy="0"/>
        </a:xfrm>
      </p:grpSpPr>
      <p:sp>
        <p:nvSpPr>
          <p:cNvPr id="337" name="Google Shape;337;p1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38" name="Google Shape;338;p14: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1"/>
        <p:cNvGrpSpPr/>
        <p:nvPr/>
      </p:nvGrpSpPr>
      <p:grpSpPr>
        <a:xfrm>
          <a:off x="0" y="0"/>
          <a:ext cx="0" cy="0"/>
          <a:chOff x="0" y="0"/>
          <a:chExt cx="0" cy="0"/>
        </a:xfrm>
      </p:grpSpPr>
      <p:sp>
        <p:nvSpPr>
          <p:cNvPr id="352" name="Google Shape;352;p1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53" name="Google Shape;353;p15: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hyperlink" Target="https://www.twinkl.co.uk/" TargetMode="Externa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hyperlink" Target="https://www.twinkl.co.uk/" TargetMode="Externa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and Content">
  <p:cSld name="Title and Content">
    <p:spTree>
      <p:nvGrpSpPr>
        <p:cNvPr id="1" name="Shape 12"/>
        <p:cNvGrpSpPr/>
        <p:nvPr/>
      </p:nvGrpSpPr>
      <p:grpSpPr>
        <a:xfrm>
          <a:off x="0" y="0"/>
          <a:ext cx="0" cy="0"/>
          <a:chOff x="0" y="0"/>
          <a:chExt cx="0" cy="0"/>
        </a:xfrm>
      </p:grpSpPr>
      <p:sp>
        <p:nvSpPr>
          <p:cNvPr id="13" name="Google Shape;13;p17"/>
          <p:cNvSpPr/>
          <p:nvPr/>
        </p:nvSpPr>
        <p:spPr>
          <a:xfrm>
            <a:off x="457198" y="438151"/>
            <a:ext cx="8220075" cy="5957887"/>
          </a:xfrm>
          <a:prstGeom prst="roundRect">
            <a:avLst>
              <a:gd name="adj" fmla="val 2649"/>
            </a:avLst>
          </a:prstGeom>
          <a:solidFill>
            <a:schemeClr val="lt1">
              <a:alpha val="74901"/>
            </a:schemeClr>
          </a:solidFill>
          <a:ln w="28575" cap="rnd" cmpd="sng">
            <a:solidFill>
              <a:srgbClr val="00003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350" b="0" i="0" u="none" strike="noStrike" cap="none">
                <a:solidFill>
                  <a:schemeClr val="lt1"/>
                </a:solidFill>
                <a:latin typeface="Arial"/>
                <a:ea typeface="Arial"/>
                <a:cs typeface="Arial"/>
                <a:sym typeface="Arial"/>
              </a:rPr>
              <a:t> </a:t>
            </a:r>
            <a:endParaRPr/>
          </a:p>
        </p:txBody>
      </p:sp>
      <p:sp>
        <p:nvSpPr>
          <p:cNvPr id="14" name="Google Shape;14;p17"/>
          <p:cNvSpPr>
            <a:spLocks noGrp="1"/>
          </p:cNvSpPr>
          <p:nvPr>
            <p:ph type="title"/>
          </p:nvPr>
        </p:nvSpPr>
        <p:spPr>
          <a:xfrm>
            <a:off x="457198" y="478895"/>
            <a:ext cx="8220075" cy="994306"/>
          </a:xfrm>
          <a:prstGeom prst="roundRect">
            <a:avLst>
              <a:gd name="adj" fmla="val 9641"/>
            </a:avLst>
          </a:prstGeom>
          <a:noFill/>
          <a:ln>
            <a:noFill/>
          </a:ln>
        </p:spPr>
        <p:txBody>
          <a:bodyPr spcFirstLastPara="1" wrap="square" lIns="252000" tIns="252000" rIns="252000" bIns="252000" anchor="ctr" anchorCtr="1">
            <a:noAutofit/>
          </a:bodyPr>
          <a:lstStyle>
            <a:lvl1pPr lvl="0" algn="l">
              <a:lnSpc>
                <a:spcPct val="90000"/>
              </a:lnSpc>
              <a:spcBef>
                <a:spcPts val="0"/>
              </a:spcBef>
              <a:spcAft>
                <a:spcPts val="0"/>
              </a:spcAft>
              <a:buClr>
                <a:srgbClr val="1C1C1C"/>
              </a:buClr>
              <a:buSzPts val="4000"/>
              <a:buFont typeface="Arial"/>
              <a:buNone/>
              <a:defRPr>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Slide">
  <p:cSld name="Title Slide">
    <p:spTree>
      <p:nvGrpSpPr>
        <p:cNvPr id="1" name="Shape 15"/>
        <p:cNvGrpSpPr/>
        <p:nvPr/>
      </p:nvGrpSpPr>
      <p:grpSpPr>
        <a:xfrm>
          <a:off x="0" y="0"/>
          <a:ext cx="0" cy="0"/>
          <a:chOff x="0" y="0"/>
          <a:chExt cx="0" cy="0"/>
        </a:xfrm>
      </p:grpSpPr>
      <p:sp>
        <p:nvSpPr>
          <p:cNvPr id="16" name="Google Shape;16;p18">
            <a:hlinkClick r:id="rId2"/>
          </p:cNvPr>
          <p:cNvSpPr/>
          <p:nvPr/>
        </p:nvSpPr>
        <p:spPr>
          <a:xfrm>
            <a:off x="4137660" y="5561814"/>
            <a:ext cx="868680" cy="553024"/>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Aims Slide">
  <p:cSld name="Aims Slide">
    <p:spTree>
      <p:nvGrpSpPr>
        <p:cNvPr id="1" name="Shape 17"/>
        <p:cNvGrpSpPr/>
        <p:nvPr/>
      </p:nvGrpSpPr>
      <p:grpSpPr>
        <a:xfrm>
          <a:off x="0" y="0"/>
          <a:ext cx="0" cy="0"/>
          <a:chOff x="0" y="0"/>
          <a:chExt cx="0" cy="0"/>
        </a:xfrm>
      </p:grpSpPr>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End Slide">
  <p:cSld name="End Slide">
    <p:spTree>
      <p:nvGrpSpPr>
        <p:cNvPr id="1" name="Shape 18"/>
        <p:cNvGrpSpPr/>
        <p:nvPr/>
      </p:nvGrpSpPr>
      <p:grpSpPr>
        <a:xfrm>
          <a:off x="0" y="0"/>
          <a:ext cx="0" cy="0"/>
          <a:chOff x="0" y="0"/>
          <a:chExt cx="0" cy="0"/>
        </a:xfrm>
      </p:grpSpPr>
      <p:sp>
        <p:nvSpPr>
          <p:cNvPr id="19" name="Google Shape;19;p20">
            <a:hlinkClick r:id="rId2"/>
          </p:cNvPr>
          <p:cNvSpPr/>
          <p:nvPr/>
        </p:nvSpPr>
        <p:spPr>
          <a:xfrm>
            <a:off x="4137660" y="3152488"/>
            <a:ext cx="868680" cy="553024"/>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Slide with Box">
  <p:cSld name="Title Slide with Box">
    <p:spTree>
      <p:nvGrpSpPr>
        <p:cNvPr id="1" name="Shape 20"/>
        <p:cNvGrpSpPr/>
        <p:nvPr/>
      </p:nvGrpSpPr>
      <p:grpSpPr>
        <a:xfrm>
          <a:off x="0" y="0"/>
          <a:ext cx="0" cy="0"/>
          <a:chOff x="0" y="0"/>
          <a:chExt cx="0" cy="0"/>
        </a:xfrm>
      </p:grpSpPr>
      <p:sp>
        <p:nvSpPr>
          <p:cNvPr id="21" name="Google Shape;21;p21"/>
          <p:cNvSpPr/>
          <p:nvPr/>
        </p:nvSpPr>
        <p:spPr>
          <a:xfrm>
            <a:off x="457198" y="438151"/>
            <a:ext cx="8220075" cy="5957887"/>
          </a:xfrm>
          <a:prstGeom prst="roundRect">
            <a:avLst>
              <a:gd name="adj" fmla="val 2649"/>
            </a:avLst>
          </a:prstGeom>
          <a:solidFill>
            <a:schemeClr val="lt1"/>
          </a:solidFill>
          <a:ln w="25400" cap="rnd"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350">
                <a:solidFill>
                  <a:schemeClr val="lt1"/>
                </a:solidFill>
                <a:latin typeface="Arial"/>
                <a:ea typeface="Arial"/>
                <a:cs typeface="Arial"/>
                <a:sym typeface="Arial"/>
              </a:rPr>
              <a:t> </a:t>
            </a:r>
            <a:endParaRPr/>
          </a:p>
        </p:txBody>
      </p:sp>
      <p:pic>
        <p:nvPicPr>
          <p:cNvPr id="22" name="Google Shape;22;p21"/>
          <p:cNvPicPr preferRelativeResize="0"/>
          <p:nvPr/>
        </p:nvPicPr>
        <p:blipFill rotWithShape="1">
          <a:blip r:embed="rId2">
            <a:alphaModFix/>
          </a:blip>
          <a:srcRect/>
          <a:stretch/>
        </p:blipFill>
        <p:spPr>
          <a:xfrm>
            <a:off x="8072497" y="5734211"/>
            <a:ext cx="576495" cy="580719"/>
          </a:xfrm>
          <a:prstGeom prst="rect">
            <a:avLst/>
          </a:prstGeom>
          <a:noFill/>
          <a:ln>
            <a:noFill/>
          </a:ln>
        </p:spPr>
      </p:pic>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7">
            <a:alphaModFix/>
          </a:blip>
          <a:stretch>
            <a:fillRect/>
          </a:stretch>
        </a:blipFill>
        <a:effectLst/>
      </p:bgPr>
    </p:bg>
    <p:spTree>
      <p:nvGrpSpPr>
        <p:cNvPr id="1" name="Shape 9"/>
        <p:cNvGrpSpPr/>
        <p:nvPr/>
      </p:nvGrpSpPr>
      <p:grpSpPr>
        <a:xfrm>
          <a:off x="0" y="0"/>
          <a:ext cx="0" cy="0"/>
          <a:chOff x="0" y="0"/>
          <a:chExt cx="0" cy="0"/>
        </a:xfrm>
      </p:grpSpPr>
      <p:sp>
        <p:nvSpPr>
          <p:cNvPr id="10" name="Google Shape;10;p16"/>
          <p:cNvSpPr>
            <a:spLocks noGrp="1"/>
          </p:cNvSpPr>
          <p:nvPr>
            <p:ph type="title"/>
          </p:nvPr>
        </p:nvSpPr>
        <p:spPr>
          <a:xfrm>
            <a:off x="489745" y="695325"/>
            <a:ext cx="8164510" cy="1150938"/>
          </a:xfrm>
          <a:prstGeom prst="roundRect">
            <a:avLst>
              <a:gd name="adj" fmla="val 9641"/>
            </a:avLst>
          </a:prstGeom>
          <a:noFill/>
          <a:ln>
            <a:noFill/>
          </a:ln>
        </p:spPr>
        <p:txBody>
          <a:bodyPr spcFirstLastPara="1" wrap="square" lIns="252000" tIns="252000" rIns="252000" bIns="252000" anchor="ctr" anchorCtr="1">
            <a:normAutofit/>
          </a:bodyPr>
          <a:lstStyle>
            <a:lvl1pPr marR="0" lvl="0" algn="l" rtl="0">
              <a:lnSpc>
                <a:spcPct val="90000"/>
              </a:lnSpc>
              <a:spcBef>
                <a:spcPts val="0"/>
              </a:spcBef>
              <a:spcAft>
                <a:spcPts val="0"/>
              </a:spcAft>
              <a:buClr>
                <a:srgbClr val="1C1C1C"/>
              </a:buClr>
              <a:buSzPts val="4000"/>
              <a:buFont typeface="Arial"/>
              <a:buNone/>
              <a:defRPr sz="4000" b="1" i="0" u="none" strike="noStrike" cap="none">
                <a:solidFill>
                  <a:srgbClr val="1C1C1C"/>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16"/>
          <p:cNvSpPr>
            <a:spLocks noGrp="1"/>
          </p:cNvSpPr>
          <p:nvPr>
            <p:ph type="body" idx="1"/>
          </p:nvPr>
        </p:nvSpPr>
        <p:spPr>
          <a:xfrm>
            <a:off x="489745" y="1957386"/>
            <a:ext cx="8164510" cy="4387851"/>
          </a:xfrm>
          <a:prstGeom prst="roundRect">
            <a:avLst>
              <a:gd name="adj" fmla="val 2585"/>
            </a:avLst>
          </a:prstGeom>
          <a:noFill/>
          <a:ln>
            <a:noFill/>
          </a:ln>
        </p:spPr>
        <p:txBody>
          <a:bodyPr spcFirstLastPara="1" wrap="square" lIns="252000" tIns="252000" rIns="252000" bIns="252000" anchor="t" anchorCtr="0">
            <a:normAutofit/>
          </a:bodyPr>
          <a:lstStyle>
            <a:lvl1pPr marL="457200" marR="0" lvl="0" indent="-342900" algn="l" rtl="0">
              <a:lnSpc>
                <a:spcPct val="90000"/>
              </a:lnSpc>
              <a:spcBef>
                <a:spcPts val="1000"/>
              </a:spcBef>
              <a:spcAft>
                <a:spcPts val="0"/>
              </a:spcAft>
              <a:buClr>
                <a:srgbClr val="1C1C1C"/>
              </a:buClr>
              <a:buSzPts val="1800"/>
              <a:buFont typeface="Arial"/>
              <a:buChar char="•"/>
              <a:defRPr sz="1800" b="0" i="0" u="none" strike="noStrike" cap="none">
                <a:solidFill>
                  <a:srgbClr val="1C1C1C"/>
                </a:solidFill>
                <a:latin typeface="Arial"/>
                <a:ea typeface="Arial"/>
                <a:cs typeface="Arial"/>
                <a:sym typeface="Arial"/>
              </a:defRPr>
            </a:lvl1pPr>
            <a:lvl2pPr marL="914400" marR="0" lvl="1" indent="-330200" algn="l" rtl="0">
              <a:lnSpc>
                <a:spcPct val="90000"/>
              </a:lnSpc>
              <a:spcBef>
                <a:spcPts val="500"/>
              </a:spcBef>
              <a:spcAft>
                <a:spcPts val="0"/>
              </a:spcAft>
              <a:buClr>
                <a:srgbClr val="1C1C1C"/>
              </a:buClr>
              <a:buSzPts val="1600"/>
              <a:buFont typeface="Arial"/>
              <a:buChar char="•"/>
              <a:defRPr sz="1600" b="0" i="0" u="none" strike="noStrike" cap="none">
                <a:solidFill>
                  <a:srgbClr val="1C1C1C"/>
                </a:solidFill>
                <a:latin typeface="Arial"/>
                <a:ea typeface="Arial"/>
                <a:cs typeface="Arial"/>
                <a:sym typeface="Arial"/>
              </a:defRPr>
            </a:lvl2pPr>
            <a:lvl3pPr marL="1371600" marR="0" lvl="2" indent="-317500" algn="l" rtl="0">
              <a:lnSpc>
                <a:spcPct val="90000"/>
              </a:lnSpc>
              <a:spcBef>
                <a:spcPts val="500"/>
              </a:spcBef>
              <a:spcAft>
                <a:spcPts val="0"/>
              </a:spcAft>
              <a:buClr>
                <a:srgbClr val="1C1C1C"/>
              </a:buClr>
              <a:buSzPts val="1400"/>
              <a:buFont typeface="Arial"/>
              <a:buChar char="•"/>
              <a:defRPr sz="1400" b="0" i="0" u="none" strike="noStrike" cap="none">
                <a:solidFill>
                  <a:srgbClr val="1C1C1C"/>
                </a:solidFill>
                <a:latin typeface="Arial"/>
                <a:ea typeface="Arial"/>
                <a:cs typeface="Arial"/>
                <a:sym typeface="Arial"/>
              </a:defRPr>
            </a:lvl3pPr>
            <a:lvl4pPr marL="1828800" marR="0" lvl="3" indent="-317500" algn="l" rtl="0">
              <a:lnSpc>
                <a:spcPct val="90000"/>
              </a:lnSpc>
              <a:spcBef>
                <a:spcPts val="500"/>
              </a:spcBef>
              <a:spcAft>
                <a:spcPts val="0"/>
              </a:spcAft>
              <a:buClr>
                <a:srgbClr val="1C1C1C"/>
              </a:buClr>
              <a:buSzPts val="1400"/>
              <a:buFont typeface="Arial"/>
              <a:buChar char="•"/>
              <a:defRPr sz="1400" b="0" i="0" u="none" strike="noStrike" cap="none">
                <a:solidFill>
                  <a:srgbClr val="1C1C1C"/>
                </a:solidFill>
                <a:latin typeface="Arial"/>
                <a:ea typeface="Arial"/>
                <a:cs typeface="Arial"/>
                <a:sym typeface="Arial"/>
              </a:defRPr>
            </a:lvl4pPr>
            <a:lvl5pPr marL="2286000" marR="0" lvl="4" indent="-317500" algn="l" rtl="0">
              <a:lnSpc>
                <a:spcPct val="90000"/>
              </a:lnSpc>
              <a:spcBef>
                <a:spcPts val="500"/>
              </a:spcBef>
              <a:spcAft>
                <a:spcPts val="0"/>
              </a:spcAft>
              <a:buClr>
                <a:srgbClr val="1C1C1C"/>
              </a:buClr>
              <a:buSzPts val="1400"/>
              <a:buFont typeface="Arial"/>
              <a:buChar char="•"/>
              <a:defRPr sz="1400" b="0" i="0" u="none" strike="noStrike" cap="none">
                <a:solidFill>
                  <a:srgbClr val="1C1C1C"/>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hyperlink" Target="https://www.bbc.co.uk/teach/live-lessons/big-schools-winterwatch-live-lesson/zv8vn9q" TargetMode="External"/><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 Id="rId9" Type="http://schemas.openxmlformats.org/officeDocument/2006/relationships/image" Target="../media/image11.png"/></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16.jpg"/><Relationship Id="rId5" Type="http://schemas.openxmlformats.org/officeDocument/2006/relationships/image" Target="../media/image15.jpg"/><Relationship Id="rId4" Type="http://schemas.openxmlformats.org/officeDocument/2006/relationships/image" Target="../media/image14.jpg"/></Relationships>
</file>

<file path=ppt/slides/_rels/slide7.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16.jpg"/><Relationship Id="rId5" Type="http://schemas.openxmlformats.org/officeDocument/2006/relationships/image" Target="../media/image15.jpg"/><Relationship Id="rId4" Type="http://schemas.openxmlformats.org/officeDocument/2006/relationships/image" Target="../media/image14.jpg"/></Relationships>
</file>

<file path=ppt/slides/_rels/slide8.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19.jpg"/><Relationship Id="rId4" Type="http://schemas.openxmlformats.org/officeDocument/2006/relationships/image" Target="../media/image18.jp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14.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31"/>
        <p:cNvGrpSpPr/>
        <p:nvPr/>
      </p:nvGrpSpPr>
      <p:grpSpPr>
        <a:xfrm>
          <a:off x="0" y="0"/>
          <a:ext cx="0" cy="0"/>
          <a:chOff x="0" y="0"/>
          <a:chExt cx="0" cy="0"/>
        </a:xfrm>
      </p:grpSpPr>
      <p:pic>
        <p:nvPicPr>
          <p:cNvPr id="2" name="Picture 1"/>
          <p:cNvPicPr>
            <a:picLocks noChangeAspect="1"/>
          </p:cNvPicPr>
          <p:nvPr/>
        </p:nvPicPr>
        <p:blipFill>
          <a:blip r:embed="rId4"/>
          <a:stretch>
            <a:fillRect/>
          </a:stretch>
        </p:blipFill>
        <p:spPr>
          <a:xfrm>
            <a:off x="2911442" y="5815644"/>
            <a:ext cx="1012024" cy="731583"/>
          </a:xfrm>
          <a:prstGeom prst="rect">
            <a:avLst/>
          </a:prstGeom>
        </p:spPr>
      </p:pic>
      <p:pic>
        <p:nvPicPr>
          <p:cNvPr id="3" name="Picture 2"/>
          <p:cNvPicPr>
            <a:picLocks noChangeAspect="1"/>
          </p:cNvPicPr>
          <p:nvPr/>
        </p:nvPicPr>
        <p:blipFill>
          <a:blip r:embed="rId4"/>
          <a:stretch>
            <a:fillRect/>
          </a:stretch>
        </p:blipFill>
        <p:spPr>
          <a:xfrm>
            <a:off x="8131976" y="6126417"/>
            <a:ext cx="1012024" cy="73158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35"/>
        <p:cNvGrpSpPr/>
        <p:nvPr/>
      </p:nvGrpSpPr>
      <p:grpSpPr>
        <a:xfrm>
          <a:off x="0" y="0"/>
          <a:ext cx="0" cy="0"/>
          <a:chOff x="0" y="0"/>
          <a:chExt cx="0" cy="0"/>
        </a:xfrm>
      </p:grpSpPr>
      <p:sp>
        <p:nvSpPr>
          <p:cNvPr id="36" name="Google Shape;36;p3"/>
          <p:cNvSpPr/>
          <p:nvPr/>
        </p:nvSpPr>
        <p:spPr>
          <a:xfrm>
            <a:off x="461554" y="3007618"/>
            <a:ext cx="8299269" cy="1294416"/>
          </a:xfrm>
          <a:prstGeom prst="roundRect">
            <a:avLst>
              <a:gd name="adj" fmla="val 13976"/>
            </a:avLst>
          </a:prstGeom>
          <a:solidFill>
            <a:schemeClr val="lt1">
              <a:alpha val="89803"/>
            </a:schemeClr>
          </a:solidFill>
          <a:ln w="28575" cap="flat" cmpd="sng">
            <a:solidFill>
              <a:srgbClr val="00003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grpSp>
        <p:nvGrpSpPr>
          <p:cNvPr id="37" name="Google Shape;37;p3"/>
          <p:cNvGrpSpPr/>
          <p:nvPr/>
        </p:nvGrpSpPr>
        <p:grpSpPr>
          <a:xfrm>
            <a:off x="103498" y="3007619"/>
            <a:ext cx="8422193" cy="1024449"/>
            <a:chOff x="103498" y="847894"/>
            <a:chExt cx="8422193" cy="1024449"/>
          </a:xfrm>
        </p:grpSpPr>
        <p:grpSp>
          <p:nvGrpSpPr>
            <p:cNvPr id="38" name="Google Shape;38;p3"/>
            <p:cNvGrpSpPr/>
            <p:nvPr/>
          </p:nvGrpSpPr>
          <p:grpSpPr>
            <a:xfrm>
              <a:off x="103498" y="847894"/>
              <a:ext cx="8422193" cy="1024449"/>
              <a:chOff x="103498" y="847894"/>
              <a:chExt cx="8422193" cy="1024449"/>
            </a:xfrm>
          </p:grpSpPr>
          <p:sp>
            <p:nvSpPr>
              <p:cNvPr id="39" name="Google Shape;39;p3"/>
              <p:cNvSpPr/>
              <p:nvPr/>
            </p:nvSpPr>
            <p:spPr>
              <a:xfrm rot="2228592">
                <a:off x="152925" y="947192"/>
                <a:ext cx="432766" cy="309118"/>
              </a:xfrm>
              <a:prstGeom prst="triangle">
                <a:avLst>
                  <a:gd name="adj" fmla="val 50000"/>
                </a:avLst>
              </a:prstGeom>
              <a:solidFill>
                <a:schemeClr val="dk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40" name="Google Shape;40;p3"/>
              <p:cNvSpPr/>
              <p:nvPr/>
            </p:nvSpPr>
            <p:spPr>
              <a:xfrm>
                <a:off x="103498" y="1093042"/>
                <a:ext cx="8422193" cy="779301"/>
              </a:xfrm>
              <a:prstGeom prst="rect">
                <a:avLst/>
              </a:prstGeom>
              <a:solidFill>
                <a:srgbClr val="00003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grpSp>
        <p:sp>
          <p:nvSpPr>
            <p:cNvPr id="41" name="Google Shape;41;p3"/>
            <p:cNvSpPr txBox="1"/>
            <p:nvPr/>
          </p:nvSpPr>
          <p:spPr>
            <a:xfrm>
              <a:off x="539931" y="1298026"/>
              <a:ext cx="7985760" cy="369332"/>
            </a:xfrm>
            <a:prstGeom prst="rect">
              <a:avLst/>
            </a:prstGeom>
            <a:solidFill>
              <a:srgbClr val="000032"/>
            </a:solid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0" i="0" u="none" strike="noStrike" cap="none" dirty="0">
                  <a:solidFill>
                    <a:schemeClr val="lt1"/>
                  </a:solidFill>
                  <a:latin typeface="Arial"/>
                  <a:ea typeface="Arial"/>
                  <a:cs typeface="Arial"/>
                  <a:sym typeface="Arial"/>
                </a:rPr>
                <a:t>Watch the </a:t>
              </a:r>
              <a:r>
                <a:rPr lang="en-GB" sz="1800" b="1" i="0" u="sng" strike="noStrike" cap="none" dirty="0">
                  <a:solidFill>
                    <a:schemeClr val="lt1"/>
                  </a:solidFill>
                  <a:latin typeface="Arial"/>
                  <a:ea typeface="Arial"/>
                  <a:cs typeface="Arial"/>
                  <a:sym typeface="Arial"/>
                  <a:hlinkClick r:id="rId3">
                    <a:extLst>
                      <a:ext uri="{A12FA001-AC4F-418D-AE19-62706E023703}">
                        <ahyp:hlinkClr xmlns:ahyp="http://schemas.microsoft.com/office/drawing/2018/hyperlinkcolor" xmlns="" val="tx"/>
                      </a:ext>
                    </a:extLst>
                  </a:hlinkClick>
                </a:rPr>
                <a:t>BBC Teach Big Schools </a:t>
              </a:r>
              <a:r>
                <a:rPr lang="en-GB" sz="1800" b="1" i="0" u="sng" strike="noStrike" cap="none" dirty="0" err="1">
                  <a:solidFill>
                    <a:schemeClr val="lt1"/>
                  </a:solidFill>
                  <a:latin typeface="Arial"/>
                  <a:ea typeface="Arial"/>
                  <a:cs typeface="Arial"/>
                  <a:sym typeface="Arial"/>
                  <a:hlinkClick r:id="rId3">
                    <a:extLst>
                      <a:ext uri="{A12FA001-AC4F-418D-AE19-62706E023703}">
                        <ahyp:hlinkClr xmlns:ahyp="http://schemas.microsoft.com/office/drawing/2018/hyperlinkcolor" xmlns="" val="tx"/>
                      </a:ext>
                    </a:extLst>
                  </a:hlinkClick>
                </a:rPr>
                <a:t>Winterwatch</a:t>
              </a:r>
              <a:r>
                <a:rPr lang="en-GB" sz="1800" b="1" i="0" u="sng" strike="noStrike" cap="none" dirty="0">
                  <a:solidFill>
                    <a:schemeClr val="lt1"/>
                  </a:solidFill>
                  <a:latin typeface="Arial"/>
                  <a:ea typeface="Arial"/>
                  <a:cs typeface="Arial"/>
                  <a:sym typeface="Arial"/>
                  <a:hlinkClick r:id="rId3">
                    <a:extLst>
                      <a:ext uri="{A12FA001-AC4F-418D-AE19-62706E023703}">
                        <ahyp:hlinkClr xmlns:ahyp="http://schemas.microsoft.com/office/drawing/2018/hyperlinkcolor" xmlns="" val="tx"/>
                      </a:ext>
                    </a:extLst>
                  </a:hlinkClick>
                </a:rPr>
                <a:t> Live </a:t>
              </a:r>
              <a:r>
                <a:rPr lang="en-GB" sz="1800" b="1" i="0" u="sng" strike="noStrike" cap="none" dirty="0" smtClean="0">
                  <a:solidFill>
                    <a:schemeClr val="lt1"/>
                  </a:solidFill>
                  <a:latin typeface="Arial"/>
                  <a:ea typeface="Arial"/>
                  <a:cs typeface="Arial"/>
                  <a:sym typeface="Arial"/>
                  <a:hlinkClick r:id="rId3">
                    <a:extLst>
                      <a:ext uri="{A12FA001-AC4F-418D-AE19-62706E023703}">
                        <ahyp:hlinkClr xmlns:ahyp="http://schemas.microsoft.com/office/drawing/2018/hyperlinkcolor" xmlns="" val="tx"/>
                      </a:ext>
                    </a:extLst>
                  </a:hlinkClick>
                </a:rPr>
                <a:t>Lesson</a:t>
              </a:r>
              <a:endParaRPr dirty="0"/>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200"/>
                                  </p:stCondLst>
                                  <p:childTnLst>
                                    <p:set>
                                      <p:cBhvr>
                                        <p:cTn id="6" dur="1" fill="hold">
                                          <p:stCondLst>
                                            <p:cond delay="0"/>
                                          </p:stCondLst>
                                        </p:cTn>
                                        <p:tgtEl>
                                          <p:spTgt spid="37"/>
                                        </p:tgtEl>
                                        <p:attrNameLst>
                                          <p:attrName>style.visibility</p:attrName>
                                        </p:attrNameLst>
                                      </p:cBhvr>
                                      <p:to>
                                        <p:strVal val="visible"/>
                                      </p:to>
                                    </p:set>
                                    <p:animEffect transition="in" filter="fade">
                                      <p:cBhvr>
                                        <p:cTn id="7"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45"/>
        <p:cNvGrpSpPr/>
        <p:nvPr/>
      </p:nvGrpSpPr>
      <p:grpSpPr>
        <a:xfrm>
          <a:off x="0" y="0"/>
          <a:ext cx="0" cy="0"/>
          <a:chOff x="0" y="0"/>
          <a:chExt cx="0" cy="0"/>
        </a:xfrm>
      </p:grpSpPr>
      <p:pic>
        <p:nvPicPr>
          <p:cNvPr id="46" name="Google Shape;46;p4"/>
          <p:cNvPicPr preferRelativeResize="0"/>
          <p:nvPr/>
        </p:nvPicPr>
        <p:blipFill rotWithShape="1">
          <a:blip r:embed="rId3">
            <a:alphaModFix/>
          </a:blip>
          <a:srcRect/>
          <a:stretch/>
        </p:blipFill>
        <p:spPr>
          <a:xfrm>
            <a:off x="751825" y="2967443"/>
            <a:ext cx="1259404" cy="1258389"/>
          </a:xfrm>
          <a:prstGeom prst="rect">
            <a:avLst/>
          </a:prstGeom>
          <a:noFill/>
          <a:ln>
            <a:noFill/>
          </a:ln>
        </p:spPr>
      </p:pic>
      <p:grpSp>
        <p:nvGrpSpPr>
          <p:cNvPr id="47" name="Google Shape;47;p4"/>
          <p:cNvGrpSpPr/>
          <p:nvPr/>
        </p:nvGrpSpPr>
        <p:grpSpPr>
          <a:xfrm>
            <a:off x="103498" y="516968"/>
            <a:ext cx="8422193" cy="1364068"/>
            <a:chOff x="103498" y="516968"/>
            <a:chExt cx="8422193" cy="1364068"/>
          </a:xfrm>
        </p:grpSpPr>
        <p:grpSp>
          <p:nvGrpSpPr>
            <p:cNvPr id="48" name="Google Shape;48;p4"/>
            <p:cNvGrpSpPr/>
            <p:nvPr/>
          </p:nvGrpSpPr>
          <p:grpSpPr>
            <a:xfrm>
              <a:off x="103498" y="516968"/>
              <a:ext cx="8422193" cy="1268280"/>
              <a:chOff x="103498" y="847894"/>
              <a:chExt cx="8422193" cy="1268280"/>
            </a:xfrm>
          </p:grpSpPr>
          <p:grpSp>
            <p:nvGrpSpPr>
              <p:cNvPr id="49" name="Google Shape;49;p4"/>
              <p:cNvGrpSpPr/>
              <p:nvPr/>
            </p:nvGrpSpPr>
            <p:grpSpPr>
              <a:xfrm>
                <a:off x="103498" y="847894"/>
                <a:ext cx="8422193" cy="1268280"/>
                <a:chOff x="103498" y="847894"/>
                <a:chExt cx="8422193" cy="1268280"/>
              </a:xfrm>
            </p:grpSpPr>
            <p:sp>
              <p:nvSpPr>
                <p:cNvPr id="50" name="Google Shape;50;p4"/>
                <p:cNvSpPr/>
                <p:nvPr/>
              </p:nvSpPr>
              <p:spPr>
                <a:xfrm rot="2228592">
                  <a:off x="152925" y="947192"/>
                  <a:ext cx="432766" cy="309118"/>
                </a:xfrm>
                <a:prstGeom prst="triangle">
                  <a:avLst>
                    <a:gd name="adj" fmla="val 50000"/>
                  </a:avLst>
                </a:prstGeom>
                <a:solidFill>
                  <a:schemeClr val="dk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51" name="Google Shape;51;p4"/>
                <p:cNvSpPr/>
                <p:nvPr/>
              </p:nvSpPr>
              <p:spPr>
                <a:xfrm>
                  <a:off x="103498" y="1093042"/>
                  <a:ext cx="8422193" cy="1023132"/>
                </a:xfrm>
                <a:prstGeom prst="rect">
                  <a:avLst/>
                </a:prstGeom>
                <a:solidFill>
                  <a:srgbClr val="00003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grpSp>
          <p:sp>
            <p:nvSpPr>
              <p:cNvPr id="52" name="Google Shape;52;p4"/>
              <p:cNvSpPr txBox="1"/>
              <p:nvPr/>
            </p:nvSpPr>
            <p:spPr>
              <a:xfrm>
                <a:off x="539931" y="1160364"/>
                <a:ext cx="7985760" cy="923330"/>
              </a:xfrm>
              <a:prstGeom prst="rect">
                <a:avLst/>
              </a:prstGeom>
              <a:solidFill>
                <a:srgbClr val="000032"/>
              </a:solid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lt1"/>
                    </a:solidFill>
                    <a:latin typeface="Arial"/>
                    <a:ea typeface="Arial"/>
                    <a:cs typeface="Arial"/>
                    <a:sym typeface="Arial"/>
                  </a:rPr>
                  <a:t>Worldwide, there are estimated to be over 15 million different species of living things although scientists estimate that only two million have so far been discovered!</a:t>
                </a:r>
                <a:endParaRPr/>
              </a:p>
            </p:txBody>
          </p:sp>
        </p:grpSp>
        <p:cxnSp>
          <p:nvCxnSpPr>
            <p:cNvPr id="53" name="Google Shape;53;p4"/>
            <p:cNvCxnSpPr/>
            <p:nvPr/>
          </p:nvCxnSpPr>
          <p:spPr>
            <a:xfrm>
              <a:off x="461554" y="1881036"/>
              <a:ext cx="8064137" cy="0"/>
            </a:xfrm>
            <a:prstGeom prst="straightConnector1">
              <a:avLst/>
            </a:prstGeom>
            <a:noFill/>
            <a:ln w="28575" cap="flat" cmpd="sng">
              <a:solidFill>
                <a:srgbClr val="000032"/>
              </a:solidFill>
              <a:prstDash val="solid"/>
              <a:miter lim="800000"/>
              <a:headEnd type="none" w="sm" len="sm"/>
              <a:tailEnd type="none" w="sm" len="sm"/>
            </a:ln>
          </p:spPr>
        </p:cxnSp>
      </p:grpSp>
      <p:pic>
        <p:nvPicPr>
          <p:cNvPr id="54" name="Google Shape;54;p4"/>
          <p:cNvPicPr preferRelativeResize="0"/>
          <p:nvPr/>
        </p:nvPicPr>
        <p:blipFill rotWithShape="1">
          <a:blip r:embed="rId4">
            <a:alphaModFix/>
          </a:blip>
          <a:srcRect/>
          <a:stretch/>
        </p:blipFill>
        <p:spPr>
          <a:xfrm>
            <a:off x="2055009" y="3356395"/>
            <a:ext cx="1680263" cy="3209109"/>
          </a:xfrm>
          <a:prstGeom prst="rect">
            <a:avLst/>
          </a:prstGeom>
          <a:noFill/>
          <a:ln>
            <a:noFill/>
          </a:ln>
        </p:spPr>
      </p:pic>
      <p:pic>
        <p:nvPicPr>
          <p:cNvPr id="55" name="Google Shape;55;p4"/>
          <p:cNvPicPr preferRelativeResize="0"/>
          <p:nvPr/>
        </p:nvPicPr>
        <p:blipFill rotWithShape="1">
          <a:blip r:embed="rId5">
            <a:alphaModFix/>
          </a:blip>
          <a:srcRect/>
          <a:stretch/>
        </p:blipFill>
        <p:spPr>
          <a:xfrm>
            <a:off x="623290" y="4415246"/>
            <a:ext cx="1479849" cy="2521129"/>
          </a:xfrm>
          <a:prstGeom prst="rect">
            <a:avLst/>
          </a:prstGeom>
          <a:noFill/>
          <a:ln>
            <a:noFill/>
          </a:ln>
        </p:spPr>
      </p:pic>
      <p:pic>
        <p:nvPicPr>
          <p:cNvPr id="56" name="Google Shape;56;p4"/>
          <p:cNvPicPr preferRelativeResize="0"/>
          <p:nvPr/>
        </p:nvPicPr>
        <p:blipFill rotWithShape="1">
          <a:blip r:embed="rId6">
            <a:alphaModFix/>
          </a:blip>
          <a:srcRect/>
          <a:stretch/>
        </p:blipFill>
        <p:spPr>
          <a:xfrm>
            <a:off x="1494737" y="1732572"/>
            <a:ext cx="864697" cy="864000"/>
          </a:xfrm>
          <a:prstGeom prst="rect">
            <a:avLst/>
          </a:prstGeom>
          <a:noFill/>
          <a:ln>
            <a:noFill/>
          </a:ln>
        </p:spPr>
      </p:pic>
      <p:pic>
        <p:nvPicPr>
          <p:cNvPr id="57" name="Google Shape;57;p4"/>
          <p:cNvPicPr preferRelativeResize="0"/>
          <p:nvPr/>
        </p:nvPicPr>
        <p:blipFill rotWithShape="1">
          <a:blip r:embed="rId7">
            <a:alphaModFix/>
          </a:blip>
          <a:srcRect/>
          <a:stretch/>
        </p:blipFill>
        <p:spPr>
          <a:xfrm>
            <a:off x="751825" y="2230823"/>
            <a:ext cx="469029" cy="468651"/>
          </a:xfrm>
          <a:prstGeom prst="rect">
            <a:avLst/>
          </a:prstGeom>
          <a:noFill/>
          <a:ln>
            <a:noFill/>
          </a:ln>
        </p:spPr>
      </p:pic>
      <p:pic>
        <p:nvPicPr>
          <p:cNvPr id="58" name="Google Shape;58;p4"/>
          <p:cNvPicPr preferRelativeResize="0"/>
          <p:nvPr/>
        </p:nvPicPr>
        <p:blipFill rotWithShape="1">
          <a:blip r:embed="rId8">
            <a:alphaModFix/>
          </a:blip>
          <a:srcRect/>
          <a:stretch/>
        </p:blipFill>
        <p:spPr>
          <a:xfrm>
            <a:off x="-3909573" y="4586047"/>
            <a:ext cx="3735825" cy="1649287"/>
          </a:xfrm>
          <a:prstGeom prst="rect">
            <a:avLst/>
          </a:prstGeom>
          <a:noFill/>
          <a:ln>
            <a:noFill/>
          </a:ln>
        </p:spPr>
      </p:pic>
      <p:pic>
        <p:nvPicPr>
          <p:cNvPr id="59" name="Google Shape;59;p4"/>
          <p:cNvPicPr preferRelativeResize="0"/>
          <p:nvPr/>
        </p:nvPicPr>
        <p:blipFill rotWithShape="1">
          <a:blip r:embed="rId9">
            <a:alphaModFix/>
          </a:blip>
          <a:srcRect/>
          <a:stretch/>
        </p:blipFill>
        <p:spPr>
          <a:xfrm>
            <a:off x="6994552" y="1417568"/>
            <a:ext cx="1202551" cy="1837050"/>
          </a:xfrm>
          <a:prstGeom prst="rect">
            <a:avLst/>
          </a:prstGeom>
          <a:noFill/>
          <a:ln>
            <a:noFill/>
          </a:ln>
        </p:spPr>
      </p:pic>
      <p:grpSp>
        <p:nvGrpSpPr>
          <p:cNvPr id="60" name="Google Shape;60;p4"/>
          <p:cNvGrpSpPr/>
          <p:nvPr/>
        </p:nvGrpSpPr>
        <p:grpSpPr>
          <a:xfrm>
            <a:off x="3352800" y="3169917"/>
            <a:ext cx="5634446" cy="3065417"/>
            <a:chOff x="3352800" y="3169917"/>
            <a:chExt cx="5634446" cy="3065417"/>
          </a:xfrm>
        </p:grpSpPr>
        <p:grpSp>
          <p:nvGrpSpPr>
            <p:cNvPr id="61" name="Google Shape;61;p4"/>
            <p:cNvGrpSpPr/>
            <p:nvPr/>
          </p:nvGrpSpPr>
          <p:grpSpPr>
            <a:xfrm>
              <a:off x="3352800" y="3169917"/>
              <a:ext cx="5634446" cy="3065417"/>
              <a:chOff x="3352800" y="3257006"/>
              <a:chExt cx="5634446" cy="3065417"/>
            </a:xfrm>
          </p:grpSpPr>
          <p:sp>
            <p:nvSpPr>
              <p:cNvPr id="62" name="Google Shape;62;p4"/>
              <p:cNvSpPr/>
              <p:nvPr/>
            </p:nvSpPr>
            <p:spPr>
              <a:xfrm>
                <a:off x="8682445" y="3257006"/>
                <a:ext cx="287383" cy="365760"/>
              </a:xfrm>
              <a:custGeom>
                <a:avLst/>
                <a:gdLst/>
                <a:ahLst/>
                <a:cxnLst/>
                <a:rect l="l" t="t" r="r" b="b"/>
                <a:pathLst>
                  <a:path w="287383" h="365760" extrusionOk="0">
                    <a:moveTo>
                      <a:pt x="287383" y="217714"/>
                    </a:moveTo>
                    <a:lnTo>
                      <a:pt x="0" y="0"/>
                    </a:lnTo>
                    <a:lnTo>
                      <a:pt x="17417" y="365760"/>
                    </a:lnTo>
                    <a:lnTo>
                      <a:pt x="217715" y="313508"/>
                    </a:lnTo>
                    <a:lnTo>
                      <a:pt x="287383" y="217714"/>
                    </a:lnTo>
                    <a:close/>
                  </a:path>
                </a:pathLst>
              </a:custGeom>
              <a:solidFill>
                <a:schemeClr val="dk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63" name="Google Shape;63;p4"/>
              <p:cNvSpPr/>
              <p:nvPr/>
            </p:nvSpPr>
            <p:spPr>
              <a:xfrm>
                <a:off x="3352800" y="3474721"/>
                <a:ext cx="5634446" cy="2847702"/>
              </a:xfrm>
              <a:prstGeom prst="rect">
                <a:avLst/>
              </a:prstGeom>
              <a:solidFill>
                <a:srgbClr val="00003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64" name="Google Shape;64;p4"/>
              <p:cNvSpPr txBox="1"/>
              <p:nvPr/>
            </p:nvSpPr>
            <p:spPr>
              <a:xfrm>
                <a:off x="3519971" y="3596637"/>
                <a:ext cx="5310520" cy="2585323"/>
              </a:xfrm>
              <a:prstGeom prst="rect">
                <a:avLst/>
              </a:prstGeom>
              <a:solidFill>
                <a:srgbClr val="000032"/>
              </a:solid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lt1"/>
                    </a:solidFill>
                    <a:latin typeface="Arial"/>
                    <a:ea typeface="Arial"/>
                    <a:cs typeface="Arial"/>
                    <a:sym typeface="Arial"/>
                  </a:rPr>
                  <a:t>With all those species, how can we possibly identify and name each different living thing to distinguish it from another?</a:t>
                </a:r>
                <a:endParaRPr/>
              </a:p>
              <a:p>
                <a:pPr marL="0" marR="0" lvl="0" indent="0" algn="l" rtl="0">
                  <a:spcBef>
                    <a:spcPts val="0"/>
                  </a:spcBef>
                  <a:spcAft>
                    <a:spcPts val="0"/>
                  </a:spcAft>
                  <a:buNone/>
                </a:pPr>
                <a:endParaRPr sz="1800">
                  <a:solidFill>
                    <a:schemeClr val="lt1"/>
                  </a:solidFill>
                  <a:latin typeface="Arial"/>
                  <a:ea typeface="Arial"/>
                  <a:cs typeface="Arial"/>
                  <a:sym typeface="Arial"/>
                </a:endParaRPr>
              </a:p>
              <a:p>
                <a:pPr marL="0" marR="0" lvl="0" indent="0" algn="l" rtl="0">
                  <a:spcBef>
                    <a:spcPts val="0"/>
                  </a:spcBef>
                  <a:spcAft>
                    <a:spcPts val="0"/>
                  </a:spcAft>
                  <a:buNone/>
                </a:pPr>
                <a:r>
                  <a:rPr lang="en-GB" sz="1800">
                    <a:solidFill>
                      <a:schemeClr val="lt1"/>
                    </a:solidFill>
                    <a:latin typeface="Arial"/>
                    <a:ea typeface="Arial"/>
                    <a:cs typeface="Arial"/>
                    <a:sym typeface="Arial"/>
                  </a:rPr>
                  <a:t>We only have to glance through a window, walk through a woodland, gaze into a pond or look up to the sky to spot different species of plants and animals in the UK. Each species has different features that can help us to identify and name it.</a:t>
                </a:r>
                <a:endParaRPr/>
              </a:p>
            </p:txBody>
          </p:sp>
        </p:grpSp>
        <p:cxnSp>
          <p:nvCxnSpPr>
            <p:cNvPr id="65" name="Google Shape;65;p4"/>
            <p:cNvCxnSpPr/>
            <p:nvPr/>
          </p:nvCxnSpPr>
          <p:spPr>
            <a:xfrm rot="10800000">
              <a:off x="3352800" y="3291843"/>
              <a:ext cx="5329645" cy="0"/>
            </a:xfrm>
            <a:prstGeom prst="straightConnector1">
              <a:avLst/>
            </a:prstGeom>
            <a:noFill/>
            <a:ln w="28575" cap="flat" cmpd="sng">
              <a:solidFill>
                <a:srgbClr val="000032"/>
              </a:solidFill>
              <a:prstDash val="solid"/>
              <a:miter lim="800000"/>
              <a:headEnd type="none" w="sm" len="sm"/>
              <a:tailEnd type="none" w="sm" len="sm"/>
            </a:ln>
          </p:spPr>
        </p:cxn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fade">
                                      <p:cBhvr>
                                        <p:cTn id="7" dur="500"/>
                                        <p:tgtEl>
                                          <p:spTgt spid="47"/>
                                        </p:tgtEl>
                                      </p:cBhvr>
                                    </p:animEffect>
                                  </p:childTnLst>
                                </p:cTn>
                              </p:par>
                              <p:par>
                                <p:cTn id="8" presetID="10" presetClass="entr" presetSubtype="0" fill="hold" nodeType="withEffect">
                                  <p:stCondLst>
                                    <p:cond delay="0"/>
                                  </p:stCondLst>
                                  <p:childTnLst>
                                    <p:set>
                                      <p:cBhvr>
                                        <p:cTn id="9" dur="1" fill="hold">
                                          <p:stCondLst>
                                            <p:cond delay="0"/>
                                          </p:stCondLst>
                                        </p:cTn>
                                        <p:tgtEl>
                                          <p:spTgt spid="57"/>
                                        </p:tgtEl>
                                        <p:attrNameLst>
                                          <p:attrName>style.visibility</p:attrName>
                                        </p:attrNameLst>
                                      </p:cBhvr>
                                      <p:to>
                                        <p:strVal val="visible"/>
                                      </p:to>
                                    </p:set>
                                    <p:animEffect transition="in" filter="fade">
                                      <p:cBhvr>
                                        <p:cTn id="10" dur="1000"/>
                                        <p:tgtEl>
                                          <p:spTgt spid="57"/>
                                        </p:tgtEl>
                                      </p:cBhvr>
                                    </p:animEffect>
                                  </p:childTnLst>
                                </p:cTn>
                              </p:par>
                              <p:par>
                                <p:cTn id="11" presetID="10" presetClass="entr" presetSubtype="0" fill="hold" nodeType="withEffect">
                                  <p:stCondLst>
                                    <p:cond delay="200"/>
                                  </p:stCondLst>
                                  <p:childTnLst>
                                    <p:set>
                                      <p:cBhvr>
                                        <p:cTn id="12" dur="1" fill="hold">
                                          <p:stCondLst>
                                            <p:cond delay="0"/>
                                          </p:stCondLst>
                                        </p:cTn>
                                        <p:tgtEl>
                                          <p:spTgt spid="56"/>
                                        </p:tgtEl>
                                        <p:attrNameLst>
                                          <p:attrName>style.visibility</p:attrName>
                                        </p:attrNameLst>
                                      </p:cBhvr>
                                      <p:to>
                                        <p:strVal val="visible"/>
                                      </p:to>
                                    </p:set>
                                    <p:animEffect transition="in" filter="fade">
                                      <p:cBhvr>
                                        <p:cTn id="13" dur="1000"/>
                                        <p:tgtEl>
                                          <p:spTgt spid="56"/>
                                        </p:tgtEl>
                                      </p:cBhvr>
                                    </p:animEffect>
                                  </p:childTnLst>
                                </p:cTn>
                              </p:par>
                              <p:par>
                                <p:cTn id="14" presetID="10" presetClass="entr" presetSubtype="0" fill="hold" nodeType="withEffect">
                                  <p:stCondLst>
                                    <p:cond delay="400"/>
                                  </p:stCondLst>
                                  <p:childTnLst>
                                    <p:set>
                                      <p:cBhvr>
                                        <p:cTn id="15" dur="1" fill="hold">
                                          <p:stCondLst>
                                            <p:cond delay="0"/>
                                          </p:stCondLst>
                                        </p:cTn>
                                        <p:tgtEl>
                                          <p:spTgt spid="46"/>
                                        </p:tgtEl>
                                        <p:attrNameLst>
                                          <p:attrName>style.visibility</p:attrName>
                                        </p:attrNameLst>
                                      </p:cBhvr>
                                      <p:to>
                                        <p:strVal val="visible"/>
                                      </p:to>
                                    </p:set>
                                    <p:animEffect transition="in" filter="fade">
                                      <p:cBhvr>
                                        <p:cTn id="16" dur="1000"/>
                                        <p:tgtEl>
                                          <p:spTgt spid="46"/>
                                        </p:tgtEl>
                                      </p:cBhvr>
                                    </p:animEffect>
                                  </p:childTnLst>
                                </p:cTn>
                              </p:par>
                            </p:childTnLst>
                          </p:cTn>
                        </p:par>
                        <p:par>
                          <p:cTn id="17" fill="hold">
                            <p:stCondLst>
                              <p:cond delay="1000"/>
                            </p:stCondLst>
                            <p:childTnLst>
                              <p:par>
                                <p:cTn id="18" presetID="10" presetClass="entr" presetSubtype="0" fill="hold" nodeType="afterEffect">
                                  <p:stCondLst>
                                    <p:cond delay="3400"/>
                                  </p:stCondLst>
                                  <p:childTnLst>
                                    <p:set>
                                      <p:cBhvr>
                                        <p:cTn id="19" dur="1" fill="hold">
                                          <p:stCondLst>
                                            <p:cond delay="0"/>
                                          </p:stCondLst>
                                        </p:cTn>
                                        <p:tgtEl>
                                          <p:spTgt spid="59"/>
                                        </p:tgtEl>
                                        <p:attrNameLst>
                                          <p:attrName>style.visibility</p:attrName>
                                        </p:attrNameLst>
                                      </p:cBhvr>
                                      <p:to>
                                        <p:strVal val="visible"/>
                                      </p:to>
                                    </p:set>
                                    <p:animEffect transition="in" filter="fade">
                                      <p:cBhvr>
                                        <p:cTn id="20" dur="500"/>
                                        <p:tgtEl>
                                          <p:spTgt spid="59"/>
                                        </p:tgtEl>
                                      </p:cBhvr>
                                    </p:animEffect>
                                  </p:childTnLst>
                                </p:cTn>
                              </p:par>
                              <p:par>
                                <p:cTn id="21" presetID="2" presetClass="entr" presetSubtype="4" fill="hold" nodeType="withEffect">
                                  <p:stCondLst>
                                    <p:cond delay="3900"/>
                                  </p:stCondLst>
                                  <p:childTnLst>
                                    <p:set>
                                      <p:cBhvr>
                                        <p:cTn id="22" dur="1" fill="hold">
                                          <p:stCondLst>
                                            <p:cond delay="0"/>
                                          </p:stCondLst>
                                        </p:cTn>
                                        <p:tgtEl>
                                          <p:spTgt spid="54"/>
                                        </p:tgtEl>
                                        <p:attrNameLst>
                                          <p:attrName>style.visibility</p:attrName>
                                        </p:attrNameLst>
                                      </p:cBhvr>
                                      <p:to>
                                        <p:strVal val="visible"/>
                                      </p:to>
                                    </p:set>
                                    <p:anim calcmode="lin" valueType="num">
                                      <p:cBhvr additive="base">
                                        <p:cTn id="23" dur="500"/>
                                        <p:tgtEl>
                                          <p:spTgt spid="54"/>
                                        </p:tgtEl>
                                        <p:attrNameLst>
                                          <p:attrName>ppt_y</p:attrName>
                                        </p:attrNameLst>
                                      </p:cBhvr>
                                      <p:tavLst>
                                        <p:tav tm="0">
                                          <p:val>
                                            <p:strVal val="#ppt_y+1"/>
                                          </p:val>
                                        </p:tav>
                                        <p:tav tm="100000">
                                          <p:val>
                                            <p:strVal val="#ppt_y"/>
                                          </p:val>
                                        </p:tav>
                                      </p:tavLst>
                                    </p:anim>
                                  </p:childTnLst>
                                </p:cTn>
                              </p:par>
                              <p:par>
                                <p:cTn id="24" presetID="10" presetClass="entr" presetSubtype="0" fill="hold" nodeType="withEffect">
                                  <p:stCondLst>
                                    <p:cond delay="4400"/>
                                  </p:stCondLst>
                                  <p:childTnLst>
                                    <p:set>
                                      <p:cBhvr>
                                        <p:cTn id="25" dur="1" fill="hold">
                                          <p:stCondLst>
                                            <p:cond delay="0"/>
                                          </p:stCondLst>
                                        </p:cTn>
                                        <p:tgtEl>
                                          <p:spTgt spid="55"/>
                                        </p:tgtEl>
                                        <p:attrNameLst>
                                          <p:attrName>style.visibility</p:attrName>
                                        </p:attrNameLst>
                                      </p:cBhvr>
                                      <p:to>
                                        <p:strVal val="visible"/>
                                      </p:to>
                                    </p:set>
                                    <p:animEffect transition="in" filter="fade">
                                      <p:cBhvr>
                                        <p:cTn id="26" dur="1000"/>
                                        <p:tgtEl>
                                          <p:spTgt spid="55"/>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200"/>
                                  </p:stCondLst>
                                  <p:childTnLst>
                                    <p:set>
                                      <p:cBhvr>
                                        <p:cTn id="30" dur="1" fill="hold">
                                          <p:stCondLst>
                                            <p:cond delay="0"/>
                                          </p:stCondLst>
                                        </p:cTn>
                                        <p:tgtEl>
                                          <p:spTgt spid="60"/>
                                        </p:tgtEl>
                                        <p:attrNameLst>
                                          <p:attrName>style.visibility</p:attrName>
                                        </p:attrNameLst>
                                      </p:cBhvr>
                                      <p:to>
                                        <p:strVal val="visible"/>
                                      </p:to>
                                    </p:set>
                                    <p:animEffect transition="in" filter="fade">
                                      <p:cBhvr>
                                        <p:cTn id="31"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69"/>
        <p:cNvGrpSpPr/>
        <p:nvPr/>
      </p:nvGrpSpPr>
      <p:grpSpPr>
        <a:xfrm>
          <a:off x="0" y="0"/>
          <a:ext cx="0" cy="0"/>
          <a:chOff x="0" y="0"/>
          <a:chExt cx="0" cy="0"/>
        </a:xfrm>
      </p:grpSpPr>
      <p:grpSp>
        <p:nvGrpSpPr>
          <p:cNvPr id="70" name="Google Shape;70;p5"/>
          <p:cNvGrpSpPr/>
          <p:nvPr/>
        </p:nvGrpSpPr>
        <p:grpSpPr>
          <a:xfrm>
            <a:off x="1685103" y="3243943"/>
            <a:ext cx="2494903" cy="304800"/>
            <a:chOff x="3387634" y="2560320"/>
            <a:chExt cx="2494903" cy="304800"/>
          </a:xfrm>
        </p:grpSpPr>
        <p:sp>
          <p:nvSpPr>
            <p:cNvPr id="71" name="Google Shape;71;p5"/>
            <p:cNvSpPr/>
            <p:nvPr/>
          </p:nvSpPr>
          <p:spPr>
            <a:xfrm>
              <a:off x="3387634" y="2560320"/>
              <a:ext cx="1628503" cy="304800"/>
            </a:xfrm>
            <a:prstGeom prst="rect">
              <a:avLst/>
            </a:prstGeom>
            <a:solidFill>
              <a:schemeClr val="lt1"/>
            </a:solidFill>
            <a:ln w="19050" cap="flat" cmpd="sng">
              <a:solidFill>
                <a:srgbClr val="00003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000032"/>
                </a:solidFill>
                <a:latin typeface="Arial"/>
                <a:ea typeface="Arial"/>
                <a:cs typeface="Arial"/>
                <a:sym typeface="Arial"/>
              </a:endParaRPr>
            </a:p>
          </p:txBody>
        </p:sp>
        <p:cxnSp>
          <p:nvCxnSpPr>
            <p:cNvPr id="72" name="Google Shape;72;p5"/>
            <p:cNvCxnSpPr>
              <a:stCxn id="71" idx="3"/>
            </p:cNvCxnSpPr>
            <p:nvPr/>
          </p:nvCxnSpPr>
          <p:spPr>
            <a:xfrm>
              <a:off x="5016137" y="2712720"/>
              <a:ext cx="866400" cy="0"/>
            </a:xfrm>
            <a:prstGeom prst="straightConnector1">
              <a:avLst/>
            </a:prstGeom>
            <a:noFill/>
            <a:ln w="19050" cap="flat" cmpd="sng">
              <a:solidFill>
                <a:srgbClr val="000032"/>
              </a:solidFill>
              <a:prstDash val="solid"/>
              <a:miter lim="800000"/>
              <a:headEnd type="none" w="sm" len="sm"/>
              <a:tailEnd type="none" w="sm" len="sm"/>
            </a:ln>
          </p:spPr>
        </p:cxnSp>
      </p:grpSp>
      <p:grpSp>
        <p:nvGrpSpPr>
          <p:cNvPr id="73" name="Google Shape;73;p5"/>
          <p:cNvGrpSpPr/>
          <p:nvPr/>
        </p:nvGrpSpPr>
        <p:grpSpPr>
          <a:xfrm>
            <a:off x="4563321" y="2919463"/>
            <a:ext cx="3034903" cy="304800"/>
            <a:chOff x="1981234" y="2560320"/>
            <a:chExt cx="3034903" cy="304800"/>
          </a:xfrm>
        </p:grpSpPr>
        <p:sp>
          <p:nvSpPr>
            <p:cNvPr id="74" name="Google Shape;74;p5"/>
            <p:cNvSpPr/>
            <p:nvPr/>
          </p:nvSpPr>
          <p:spPr>
            <a:xfrm>
              <a:off x="3387634" y="2560320"/>
              <a:ext cx="1628503" cy="304800"/>
            </a:xfrm>
            <a:prstGeom prst="rect">
              <a:avLst/>
            </a:prstGeom>
            <a:solidFill>
              <a:schemeClr val="lt1"/>
            </a:solidFill>
            <a:ln w="19050" cap="flat" cmpd="sng">
              <a:solidFill>
                <a:srgbClr val="00003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000032"/>
                </a:solidFill>
                <a:latin typeface="Arial"/>
                <a:ea typeface="Arial"/>
                <a:cs typeface="Arial"/>
                <a:sym typeface="Arial"/>
              </a:endParaRPr>
            </a:p>
          </p:txBody>
        </p:sp>
        <p:cxnSp>
          <p:nvCxnSpPr>
            <p:cNvPr id="75" name="Google Shape;75;p5"/>
            <p:cNvCxnSpPr>
              <a:stCxn id="74" idx="1"/>
            </p:cNvCxnSpPr>
            <p:nvPr/>
          </p:nvCxnSpPr>
          <p:spPr>
            <a:xfrm flipH="1">
              <a:off x="1981234" y="2712720"/>
              <a:ext cx="1406400" cy="67800"/>
            </a:xfrm>
            <a:prstGeom prst="straightConnector1">
              <a:avLst/>
            </a:prstGeom>
            <a:noFill/>
            <a:ln w="19050" cap="flat" cmpd="sng">
              <a:solidFill>
                <a:srgbClr val="000032"/>
              </a:solidFill>
              <a:prstDash val="solid"/>
              <a:miter lim="800000"/>
              <a:headEnd type="none" w="sm" len="sm"/>
              <a:tailEnd type="none" w="sm" len="sm"/>
            </a:ln>
          </p:spPr>
        </p:cxnSp>
      </p:grpSp>
      <p:pic>
        <p:nvPicPr>
          <p:cNvPr id="76" name="Google Shape;76;p5"/>
          <p:cNvPicPr preferRelativeResize="0"/>
          <p:nvPr/>
        </p:nvPicPr>
        <p:blipFill rotWithShape="1">
          <a:blip r:embed="rId3">
            <a:alphaModFix/>
          </a:blip>
          <a:srcRect/>
          <a:stretch/>
        </p:blipFill>
        <p:spPr>
          <a:xfrm>
            <a:off x="3233496" y="3082834"/>
            <a:ext cx="4268680" cy="3775166"/>
          </a:xfrm>
          <a:prstGeom prst="rect">
            <a:avLst/>
          </a:prstGeom>
          <a:noFill/>
          <a:ln>
            <a:noFill/>
          </a:ln>
        </p:spPr>
      </p:pic>
      <p:cxnSp>
        <p:nvCxnSpPr>
          <p:cNvPr id="77" name="Google Shape;77;p5"/>
          <p:cNvCxnSpPr/>
          <p:nvPr/>
        </p:nvCxnSpPr>
        <p:spPr>
          <a:xfrm flipH="1">
            <a:off x="4563286" y="3071863"/>
            <a:ext cx="1406435" cy="67779"/>
          </a:xfrm>
          <a:prstGeom prst="straightConnector1">
            <a:avLst/>
          </a:prstGeom>
          <a:noFill/>
          <a:ln w="19050" cap="flat" cmpd="sng">
            <a:solidFill>
              <a:srgbClr val="000032"/>
            </a:solidFill>
            <a:prstDash val="solid"/>
            <a:miter lim="800000"/>
            <a:headEnd type="none" w="sm" len="sm"/>
            <a:tailEnd type="none" w="sm" len="sm"/>
          </a:ln>
        </p:spPr>
      </p:cxnSp>
      <p:grpSp>
        <p:nvGrpSpPr>
          <p:cNvPr id="78" name="Google Shape;78;p5"/>
          <p:cNvGrpSpPr/>
          <p:nvPr/>
        </p:nvGrpSpPr>
        <p:grpSpPr>
          <a:xfrm>
            <a:off x="5973550" y="3757751"/>
            <a:ext cx="1628503" cy="936172"/>
            <a:chOff x="3387634" y="2560320"/>
            <a:chExt cx="1628503" cy="936172"/>
          </a:xfrm>
        </p:grpSpPr>
        <p:sp>
          <p:nvSpPr>
            <p:cNvPr id="79" name="Google Shape;79;p5"/>
            <p:cNvSpPr/>
            <p:nvPr/>
          </p:nvSpPr>
          <p:spPr>
            <a:xfrm>
              <a:off x="3387634" y="2560320"/>
              <a:ext cx="1628503" cy="304800"/>
            </a:xfrm>
            <a:prstGeom prst="rect">
              <a:avLst/>
            </a:prstGeom>
            <a:solidFill>
              <a:schemeClr val="lt1"/>
            </a:solidFill>
            <a:ln w="19050" cap="flat" cmpd="sng">
              <a:solidFill>
                <a:srgbClr val="00003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000032"/>
                </a:solidFill>
                <a:latin typeface="Arial"/>
                <a:ea typeface="Arial"/>
                <a:cs typeface="Arial"/>
                <a:sym typeface="Arial"/>
              </a:endParaRPr>
            </a:p>
          </p:txBody>
        </p:sp>
        <p:cxnSp>
          <p:nvCxnSpPr>
            <p:cNvPr id="80" name="Google Shape;80;p5"/>
            <p:cNvCxnSpPr/>
            <p:nvPr/>
          </p:nvCxnSpPr>
          <p:spPr>
            <a:xfrm>
              <a:off x="4201885" y="2865120"/>
              <a:ext cx="365762" cy="631372"/>
            </a:xfrm>
            <a:prstGeom prst="straightConnector1">
              <a:avLst/>
            </a:prstGeom>
            <a:noFill/>
            <a:ln w="19050" cap="flat" cmpd="sng">
              <a:solidFill>
                <a:srgbClr val="000032"/>
              </a:solidFill>
              <a:prstDash val="solid"/>
              <a:miter lim="800000"/>
              <a:headEnd type="none" w="sm" len="sm"/>
              <a:tailEnd type="none" w="sm" len="sm"/>
            </a:ln>
          </p:spPr>
        </p:cxnSp>
      </p:grpSp>
      <p:grpSp>
        <p:nvGrpSpPr>
          <p:cNvPr id="81" name="Google Shape;81;p5"/>
          <p:cNvGrpSpPr/>
          <p:nvPr/>
        </p:nvGrpSpPr>
        <p:grpSpPr>
          <a:xfrm>
            <a:off x="6095995" y="5259977"/>
            <a:ext cx="1968138" cy="548643"/>
            <a:chOff x="3047999" y="2316477"/>
            <a:chExt cx="1968138" cy="548643"/>
          </a:xfrm>
        </p:grpSpPr>
        <p:sp>
          <p:nvSpPr>
            <p:cNvPr id="82" name="Google Shape;82;p5"/>
            <p:cNvSpPr/>
            <p:nvPr/>
          </p:nvSpPr>
          <p:spPr>
            <a:xfrm>
              <a:off x="3387634" y="2560320"/>
              <a:ext cx="1628503" cy="304800"/>
            </a:xfrm>
            <a:prstGeom prst="rect">
              <a:avLst/>
            </a:prstGeom>
            <a:solidFill>
              <a:schemeClr val="lt1"/>
            </a:solidFill>
            <a:ln w="19050" cap="flat" cmpd="sng">
              <a:solidFill>
                <a:srgbClr val="00003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000032"/>
                </a:solidFill>
                <a:latin typeface="Arial"/>
                <a:ea typeface="Arial"/>
                <a:cs typeface="Arial"/>
                <a:sym typeface="Arial"/>
              </a:endParaRPr>
            </a:p>
          </p:txBody>
        </p:sp>
        <p:cxnSp>
          <p:nvCxnSpPr>
            <p:cNvPr id="83" name="Google Shape;83;p5"/>
            <p:cNvCxnSpPr/>
            <p:nvPr/>
          </p:nvCxnSpPr>
          <p:spPr>
            <a:xfrm rot="10800000">
              <a:off x="3047999" y="2316477"/>
              <a:ext cx="687978" cy="243843"/>
            </a:xfrm>
            <a:prstGeom prst="straightConnector1">
              <a:avLst/>
            </a:prstGeom>
            <a:noFill/>
            <a:ln w="19050" cap="flat" cmpd="sng">
              <a:solidFill>
                <a:srgbClr val="000032"/>
              </a:solidFill>
              <a:prstDash val="solid"/>
              <a:miter lim="800000"/>
              <a:headEnd type="none" w="sm" len="sm"/>
              <a:tailEnd type="none" w="sm" len="sm"/>
            </a:ln>
          </p:spPr>
        </p:cxnSp>
      </p:grpSp>
      <p:sp>
        <p:nvSpPr>
          <p:cNvPr id="84" name="Google Shape;84;p5"/>
          <p:cNvSpPr/>
          <p:nvPr/>
        </p:nvSpPr>
        <p:spPr>
          <a:xfrm>
            <a:off x="2315798" y="5053193"/>
            <a:ext cx="1628503" cy="304800"/>
          </a:xfrm>
          <a:prstGeom prst="rect">
            <a:avLst/>
          </a:prstGeom>
          <a:solidFill>
            <a:schemeClr val="lt1"/>
          </a:solidFill>
          <a:ln w="19050" cap="flat" cmpd="sng">
            <a:solidFill>
              <a:srgbClr val="00003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000032"/>
              </a:solidFill>
              <a:latin typeface="Arial"/>
              <a:ea typeface="Arial"/>
              <a:cs typeface="Arial"/>
              <a:sym typeface="Arial"/>
            </a:endParaRPr>
          </a:p>
        </p:txBody>
      </p:sp>
      <p:grpSp>
        <p:nvGrpSpPr>
          <p:cNvPr id="85" name="Google Shape;85;p5"/>
          <p:cNvGrpSpPr/>
          <p:nvPr/>
        </p:nvGrpSpPr>
        <p:grpSpPr>
          <a:xfrm>
            <a:off x="1685103" y="4247745"/>
            <a:ext cx="2368903" cy="359100"/>
            <a:chOff x="3387634" y="2506020"/>
            <a:chExt cx="2368903" cy="359100"/>
          </a:xfrm>
        </p:grpSpPr>
        <p:sp>
          <p:nvSpPr>
            <p:cNvPr id="86" name="Google Shape;86;p5"/>
            <p:cNvSpPr/>
            <p:nvPr/>
          </p:nvSpPr>
          <p:spPr>
            <a:xfrm>
              <a:off x="3387634" y="2560320"/>
              <a:ext cx="1628503" cy="304800"/>
            </a:xfrm>
            <a:prstGeom prst="rect">
              <a:avLst/>
            </a:prstGeom>
            <a:solidFill>
              <a:schemeClr val="lt1"/>
            </a:solidFill>
            <a:ln w="19050" cap="flat" cmpd="sng">
              <a:solidFill>
                <a:srgbClr val="00003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000032"/>
                </a:solidFill>
                <a:latin typeface="Arial"/>
                <a:ea typeface="Arial"/>
                <a:cs typeface="Arial"/>
                <a:sym typeface="Arial"/>
              </a:endParaRPr>
            </a:p>
          </p:txBody>
        </p:sp>
        <p:cxnSp>
          <p:nvCxnSpPr>
            <p:cNvPr id="87" name="Google Shape;87;p5"/>
            <p:cNvCxnSpPr>
              <a:stCxn id="86" idx="3"/>
            </p:cNvCxnSpPr>
            <p:nvPr/>
          </p:nvCxnSpPr>
          <p:spPr>
            <a:xfrm rot="10800000" flipH="1">
              <a:off x="5016137" y="2506020"/>
              <a:ext cx="740400" cy="206700"/>
            </a:xfrm>
            <a:prstGeom prst="straightConnector1">
              <a:avLst/>
            </a:prstGeom>
            <a:noFill/>
            <a:ln w="19050" cap="flat" cmpd="sng">
              <a:solidFill>
                <a:srgbClr val="000032"/>
              </a:solidFill>
              <a:prstDash val="solid"/>
              <a:miter lim="800000"/>
              <a:headEnd type="none" w="sm" len="sm"/>
              <a:tailEnd type="none" w="sm" len="sm"/>
            </a:ln>
          </p:spPr>
        </p:cxnSp>
      </p:grpSp>
      <p:cxnSp>
        <p:nvCxnSpPr>
          <p:cNvPr id="88" name="Google Shape;88;p5"/>
          <p:cNvCxnSpPr/>
          <p:nvPr/>
        </p:nvCxnSpPr>
        <p:spPr>
          <a:xfrm>
            <a:off x="3944301" y="5205593"/>
            <a:ext cx="370293" cy="478406"/>
          </a:xfrm>
          <a:prstGeom prst="straightConnector1">
            <a:avLst/>
          </a:prstGeom>
          <a:noFill/>
          <a:ln w="19050" cap="flat" cmpd="sng">
            <a:solidFill>
              <a:srgbClr val="000032"/>
            </a:solidFill>
            <a:prstDash val="solid"/>
            <a:miter lim="800000"/>
            <a:headEnd type="none" w="sm" len="sm"/>
            <a:tailEnd type="none" w="sm" len="sm"/>
          </a:ln>
        </p:spPr>
      </p:cxnSp>
      <p:sp>
        <p:nvSpPr>
          <p:cNvPr id="89" name="Google Shape;89;p5"/>
          <p:cNvSpPr txBox="1"/>
          <p:nvPr/>
        </p:nvSpPr>
        <p:spPr>
          <a:xfrm>
            <a:off x="539931" y="2387496"/>
            <a:ext cx="5835351"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a:solidFill>
                  <a:srgbClr val="000032"/>
                </a:solidFill>
                <a:latin typeface="Arial"/>
                <a:ea typeface="Arial"/>
                <a:cs typeface="Arial"/>
                <a:sym typeface="Arial"/>
              </a:rPr>
              <a:t>How many of the features below can you identify?</a:t>
            </a:r>
            <a:endParaRPr/>
          </a:p>
        </p:txBody>
      </p:sp>
      <p:grpSp>
        <p:nvGrpSpPr>
          <p:cNvPr id="90" name="Google Shape;90;p5"/>
          <p:cNvGrpSpPr/>
          <p:nvPr/>
        </p:nvGrpSpPr>
        <p:grpSpPr>
          <a:xfrm>
            <a:off x="103498" y="456005"/>
            <a:ext cx="8422193" cy="1845350"/>
            <a:chOff x="103498" y="456005"/>
            <a:chExt cx="8422193" cy="1845350"/>
          </a:xfrm>
        </p:grpSpPr>
        <p:grpSp>
          <p:nvGrpSpPr>
            <p:cNvPr id="91" name="Google Shape;91;p5"/>
            <p:cNvGrpSpPr/>
            <p:nvPr/>
          </p:nvGrpSpPr>
          <p:grpSpPr>
            <a:xfrm>
              <a:off x="103498" y="456005"/>
              <a:ext cx="8422193" cy="1845350"/>
              <a:chOff x="103498" y="847894"/>
              <a:chExt cx="8422193" cy="1845350"/>
            </a:xfrm>
          </p:grpSpPr>
          <p:grpSp>
            <p:nvGrpSpPr>
              <p:cNvPr id="92" name="Google Shape;92;p5"/>
              <p:cNvGrpSpPr/>
              <p:nvPr/>
            </p:nvGrpSpPr>
            <p:grpSpPr>
              <a:xfrm>
                <a:off x="103498" y="847894"/>
                <a:ext cx="8422193" cy="1845350"/>
                <a:chOff x="103498" y="847894"/>
                <a:chExt cx="8422193" cy="1845350"/>
              </a:xfrm>
            </p:grpSpPr>
            <p:sp>
              <p:nvSpPr>
                <p:cNvPr id="93" name="Google Shape;93;p5"/>
                <p:cNvSpPr/>
                <p:nvPr/>
              </p:nvSpPr>
              <p:spPr>
                <a:xfrm rot="2228592">
                  <a:off x="152925" y="947192"/>
                  <a:ext cx="432766" cy="309118"/>
                </a:xfrm>
                <a:prstGeom prst="triangle">
                  <a:avLst>
                    <a:gd name="adj" fmla="val 50000"/>
                  </a:avLst>
                </a:prstGeom>
                <a:solidFill>
                  <a:schemeClr val="dk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94" name="Google Shape;94;p5"/>
                <p:cNvSpPr/>
                <p:nvPr/>
              </p:nvSpPr>
              <p:spPr>
                <a:xfrm>
                  <a:off x="103498" y="1093042"/>
                  <a:ext cx="8422193" cy="1600201"/>
                </a:xfrm>
                <a:prstGeom prst="rect">
                  <a:avLst/>
                </a:prstGeom>
                <a:solidFill>
                  <a:srgbClr val="00003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grpSp>
          <p:sp>
            <p:nvSpPr>
              <p:cNvPr id="95" name="Google Shape;95;p5"/>
              <p:cNvSpPr txBox="1"/>
              <p:nvPr/>
            </p:nvSpPr>
            <p:spPr>
              <a:xfrm>
                <a:off x="539931" y="1160364"/>
                <a:ext cx="7985760" cy="1477328"/>
              </a:xfrm>
              <a:prstGeom prst="rect">
                <a:avLst/>
              </a:prstGeom>
              <a:solidFill>
                <a:srgbClr val="000032"/>
              </a:solid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lt1"/>
                    </a:solidFill>
                    <a:latin typeface="Arial"/>
                    <a:ea typeface="Arial"/>
                    <a:cs typeface="Arial"/>
                    <a:sym typeface="Arial"/>
                  </a:rPr>
                  <a:t>Many species share similar features: birds, for example, all share physical characteristics and physiological characteristics (related to the way they function).</a:t>
                </a:r>
                <a:endParaRPr sz="1800">
                  <a:solidFill>
                    <a:schemeClr val="lt1"/>
                  </a:solidFill>
                  <a:latin typeface="Arial"/>
                  <a:ea typeface="Arial"/>
                  <a:cs typeface="Arial"/>
                  <a:sym typeface="Arial"/>
                </a:endParaRPr>
              </a:p>
              <a:p>
                <a:pPr marL="0" marR="0" lvl="0" indent="0" algn="l" rtl="0">
                  <a:spcBef>
                    <a:spcPts val="0"/>
                  </a:spcBef>
                  <a:spcAft>
                    <a:spcPts val="0"/>
                  </a:spcAft>
                  <a:buNone/>
                </a:pPr>
                <a:r>
                  <a:rPr lang="en-GB" sz="1800">
                    <a:solidFill>
                      <a:schemeClr val="lt1"/>
                    </a:solidFill>
                    <a:latin typeface="Arial"/>
                    <a:ea typeface="Arial"/>
                    <a:cs typeface="Arial"/>
                    <a:sym typeface="Arial"/>
                  </a:rPr>
                  <a:t>We can use careful observation of the colour, size and shape of their physical features to narrow down the species of bird.</a:t>
                </a:r>
                <a:endParaRPr/>
              </a:p>
            </p:txBody>
          </p:sp>
        </p:grpSp>
        <p:cxnSp>
          <p:nvCxnSpPr>
            <p:cNvPr id="96" name="Google Shape;96;p5"/>
            <p:cNvCxnSpPr/>
            <p:nvPr/>
          </p:nvCxnSpPr>
          <p:spPr>
            <a:xfrm>
              <a:off x="461554" y="598161"/>
              <a:ext cx="8064137" cy="0"/>
            </a:xfrm>
            <a:prstGeom prst="straightConnector1">
              <a:avLst/>
            </a:prstGeom>
            <a:noFill/>
            <a:ln w="28575" cap="flat" cmpd="sng">
              <a:solidFill>
                <a:srgbClr val="000032"/>
              </a:solidFill>
              <a:prstDash val="solid"/>
              <a:miter lim="800000"/>
              <a:headEnd type="none" w="sm" len="sm"/>
              <a:tailEnd type="none" w="sm" len="sm"/>
            </a:ln>
          </p:spPr>
        </p:cxn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200"/>
                                  </p:stCondLst>
                                  <p:childTnLst>
                                    <p:set>
                                      <p:cBhvr>
                                        <p:cTn id="6" dur="1" fill="hold">
                                          <p:stCondLst>
                                            <p:cond delay="0"/>
                                          </p:stCondLst>
                                        </p:cTn>
                                        <p:tgtEl>
                                          <p:spTgt spid="90"/>
                                        </p:tgtEl>
                                        <p:attrNameLst>
                                          <p:attrName>style.visibility</p:attrName>
                                        </p:attrNameLst>
                                      </p:cBhvr>
                                      <p:to>
                                        <p:strVal val="visible"/>
                                      </p:to>
                                    </p:set>
                                    <p:animEffect transition="in" filter="fade">
                                      <p:cBhvr>
                                        <p:cTn id="7" dur="500"/>
                                        <p:tgtEl>
                                          <p:spTgt spid="90"/>
                                        </p:tgtEl>
                                      </p:cBhvr>
                                    </p:animEffect>
                                  </p:childTnLst>
                                </p:cTn>
                              </p:par>
                              <p:par>
                                <p:cTn id="8" presetID="10" presetClass="entr" presetSubtype="0" fill="hold" nodeType="withEffect">
                                  <p:stCondLst>
                                    <p:cond delay="900"/>
                                  </p:stCondLst>
                                  <p:childTnLst>
                                    <p:set>
                                      <p:cBhvr>
                                        <p:cTn id="9" dur="1" fill="hold">
                                          <p:stCondLst>
                                            <p:cond delay="0"/>
                                          </p:stCondLst>
                                        </p:cTn>
                                        <p:tgtEl>
                                          <p:spTgt spid="89"/>
                                        </p:tgtEl>
                                        <p:attrNameLst>
                                          <p:attrName>style.visibility</p:attrName>
                                        </p:attrNameLst>
                                      </p:cBhvr>
                                      <p:to>
                                        <p:strVal val="visible"/>
                                      </p:to>
                                    </p:set>
                                    <p:animEffect transition="in" filter="fade">
                                      <p:cBhvr>
                                        <p:cTn id="10" dur="500"/>
                                        <p:tgtEl>
                                          <p:spTgt spid="89"/>
                                        </p:tgtEl>
                                      </p:cBhvr>
                                    </p:animEffect>
                                  </p:childTnLst>
                                </p:cTn>
                              </p:par>
                              <p:par>
                                <p:cTn id="11" presetID="2" presetClass="entr" presetSubtype="4" fill="hold" nodeType="withEffect">
                                  <p:stCondLst>
                                    <p:cond delay="1100"/>
                                  </p:stCondLst>
                                  <p:childTnLst>
                                    <p:set>
                                      <p:cBhvr>
                                        <p:cTn id="12" dur="1" fill="hold">
                                          <p:stCondLst>
                                            <p:cond delay="0"/>
                                          </p:stCondLst>
                                        </p:cTn>
                                        <p:tgtEl>
                                          <p:spTgt spid="76"/>
                                        </p:tgtEl>
                                        <p:attrNameLst>
                                          <p:attrName>style.visibility</p:attrName>
                                        </p:attrNameLst>
                                      </p:cBhvr>
                                      <p:to>
                                        <p:strVal val="visible"/>
                                      </p:to>
                                    </p:set>
                                    <p:anim calcmode="lin" valueType="num">
                                      <p:cBhvr additive="base">
                                        <p:cTn id="13" dur="500"/>
                                        <p:tgtEl>
                                          <p:spTgt spid="7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00"/>
        <p:cNvGrpSpPr/>
        <p:nvPr/>
      </p:nvGrpSpPr>
      <p:grpSpPr>
        <a:xfrm>
          <a:off x="0" y="0"/>
          <a:ext cx="0" cy="0"/>
          <a:chOff x="0" y="0"/>
          <a:chExt cx="0" cy="0"/>
        </a:xfrm>
      </p:grpSpPr>
      <p:grpSp>
        <p:nvGrpSpPr>
          <p:cNvPr id="101" name="Google Shape;101;p6"/>
          <p:cNvGrpSpPr/>
          <p:nvPr/>
        </p:nvGrpSpPr>
        <p:grpSpPr>
          <a:xfrm>
            <a:off x="2521131" y="953578"/>
            <a:ext cx="2494903" cy="304800"/>
            <a:chOff x="3387634" y="2560320"/>
            <a:chExt cx="2494903" cy="304800"/>
          </a:xfrm>
        </p:grpSpPr>
        <p:sp>
          <p:nvSpPr>
            <p:cNvPr id="102" name="Google Shape;102;p6"/>
            <p:cNvSpPr/>
            <p:nvPr/>
          </p:nvSpPr>
          <p:spPr>
            <a:xfrm>
              <a:off x="3387634" y="2560320"/>
              <a:ext cx="1628503" cy="304800"/>
            </a:xfrm>
            <a:prstGeom prst="rect">
              <a:avLst/>
            </a:prstGeom>
            <a:solidFill>
              <a:schemeClr val="lt1"/>
            </a:solidFill>
            <a:ln w="19050" cap="flat" cmpd="sng">
              <a:solidFill>
                <a:srgbClr val="00003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000032"/>
                </a:solidFill>
                <a:latin typeface="Arial"/>
                <a:ea typeface="Arial"/>
                <a:cs typeface="Arial"/>
                <a:sym typeface="Arial"/>
              </a:endParaRPr>
            </a:p>
          </p:txBody>
        </p:sp>
        <p:cxnSp>
          <p:nvCxnSpPr>
            <p:cNvPr id="103" name="Google Shape;103;p6"/>
            <p:cNvCxnSpPr>
              <a:stCxn id="102" idx="3"/>
            </p:cNvCxnSpPr>
            <p:nvPr/>
          </p:nvCxnSpPr>
          <p:spPr>
            <a:xfrm>
              <a:off x="5016137" y="2712720"/>
              <a:ext cx="866400" cy="0"/>
            </a:xfrm>
            <a:prstGeom prst="straightConnector1">
              <a:avLst/>
            </a:prstGeom>
            <a:noFill/>
            <a:ln w="19050" cap="flat" cmpd="sng">
              <a:solidFill>
                <a:srgbClr val="000032"/>
              </a:solidFill>
              <a:prstDash val="solid"/>
              <a:miter lim="800000"/>
              <a:headEnd type="none" w="sm" len="sm"/>
              <a:tailEnd type="none" w="sm" len="sm"/>
            </a:ln>
          </p:spPr>
        </p:cxnSp>
      </p:grpSp>
      <p:grpSp>
        <p:nvGrpSpPr>
          <p:cNvPr id="104" name="Google Shape;104;p6"/>
          <p:cNvGrpSpPr/>
          <p:nvPr/>
        </p:nvGrpSpPr>
        <p:grpSpPr>
          <a:xfrm>
            <a:off x="5399349" y="629098"/>
            <a:ext cx="3034903" cy="304800"/>
            <a:chOff x="1981234" y="2560320"/>
            <a:chExt cx="3034903" cy="304800"/>
          </a:xfrm>
        </p:grpSpPr>
        <p:sp>
          <p:nvSpPr>
            <p:cNvPr id="105" name="Google Shape;105;p6"/>
            <p:cNvSpPr/>
            <p:nvPr/>
          </p:nvSpPr>
          <p:spPr>
            <a:xfrm>
              <a:off x="3387634" y="2560320"/>
              <a:ext cx="1628503" cy="304800"/>
            </a:xfrm>
            <a:prstGeom prst="rect">
              <a:avLst/>
            </a:prstGeom>
            <a:solidFill>
              <a:schemeClr val="lt1"/>
            </a:solidFill>
            <a:ln w="19050" cap="flat" cmpd="sng">
              <a:solidFill>
                <a:srgbClr val="00003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000032"/>
                </a:solidFill>
                <a:latin typeface="Arial"/>
                <a:ea typeface="Arial"/>
                <a:cs typeface="Arial"/>
                <a:sym typeface="Arial"/>
              </a:endParaRPr>
            </a:p>
          </p:txBody>
        </p:sp>
        <p:cxnSp>
          <p:nvCxnSpPr>
            <p:cNvPr id="106" name="Google Shape;106;p6"/>
            <p:cNvCxnSpPr>
              <a:stCxn id="105" idx="1"/>
            </p:cNvCxnSpPr>
            <p:nvPr/>
          </p:nvCxnSpPr>
          <p:spPr>
            <a:xfrm flipH="1">
              <a:off x="1981234" y="2712720"/>
              <a:ext cx="1406400" cy="67800"/>
            </a:xfrm>
            <a:prstGeom prst="straightConnector1">
              <a:avLst/>
            </a:prstGeom>
            <a:noFill/>
            <a:ln w="19050" cap="flat" cmpd="sng">
              <a:solidFill>
                <a:srgbClr val="000032"/>
              </a:solidFill>
              <a:prstDash val="solid"/>
              <a:miter lim="800000"/>
              <a:headEnd type="none" w="sm" len="sm"/>
              <a:tailEnd type="none" w="sm" len="sm"/>
            </a:ln>
          </p:spPr>
        </p:cxnSp>
      </p:grpSp>
      <p:pic>
        <p:nvPicPr>
          <p:cNvPr id="107" name="Google Shape;107;p6"/>
          <p:cNvPicPr preferRelativeResize="0"/>
          <p:nvPr/>
        </p:nvPicPr>
        <p:blipFill rotWithShape="1">
          <a:blip r:embed="rId3">
            <a:alphaModFix/>
          </a:blip>
          <a:srcRect/>
          <a:stretch/>
        </p:blipFill>
        <p:spPr>
          <a:xfrm>
            <a:off x="4069524" y="792469"/>
            <a:ext cx="4268680" cy="3775166"/>
          </a:xfrm>
          <a:prstGeom prst="rect">
            <a:avLst/>
          </a:prstGeom>
          <a:noFill/>
          <a:ln>
            <a:noFill/>
          </a:ln>
        </p:spPr>
      </p:pic>
      <p:grpSp>
        <p:nvGrpSpPr>
          <p:cNvPr id="108" name="Google Shape;108;p6"/>
          <p:cNvGrpSpPr/>
          <p:nvPr/>
        </p:nvGrpSpPr>
        <p:grpSpPr>
          <a:xfrm>
            <a:off x="5399349" y="629098"/>
            <a:ext cx="3034903" cy="304800"/>
            <a:chOff x="1981234" y="2560320"/>
            <a:chExt cx="3034903" cy="304800"/>
          </a:xfrm>
        </p:grpSpPr>
        <p:sp>
          <p:nvSpPr>
            <p:cNvPr id="109" name="Google Shape;109;p6"/>
            <p:cNvSpPr/>
            <p:nvPr/>
          </p:nvSpPr>
          <p:spPr>
            <a:xfrm>
              <a:off x="3387634" y="2560320"/>
              <a:ext cx="1628503" cy="304800"/>
            </a:xfrm>
            <a:prstGeom prst="rect">
              <a:avLst/>
            </a:prstGeom>
            <a:solidFill>
              <a:schemeClr val="lt1"/>
            </a:solidFill>
            <a:ln w="19050" cap="flat" cmpd="sng">
              <a:solidFill>
                <a:srgbClr val="00003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800">
                  <a:solidFill>
                    <a:srgbClr val="000032"/>
                  </a:solidFill>
                  <a:latin typeface="Arial"/>
                  <a:ea typeface="Arial"/>
                  <a:cs typeface="Arial"/>
                  <a:sym typeface="Arial"/>
                </a:rPr>
                <a:t>Crown</a:t>
              </a:r>
              <a:endParaRPr/>
            </a:p>
          </p:txBody>
        </p:sp>
        <p:cxnSp>
          <p:nvCxnSpPr>
            <p:cNvPr id="110" name="Google Shape;110;p6"/>
            <p:cNvCxnSpPr>
              <a:stCxn id="109" idx="1"/>
            </p:cNvCxnSpPr>
            <p:nvPr/>
          </p:nvCxnSpPr>
          <p:spPr>
            <a:xfrm flipH="1">
              <a:off x="1981234" y="2712720"/>
              <a:ext cx="1406400" cy="67800"/>
            </a:xfrm>
            <a:prstGeom prst="straightConnector1">
              <a:avLst/>
            </a:prstGeom>
            <a:noFill/>
            <a:ln w="19050" cap="flat" cmpd="sng">
              <a:solidFill>
                <a:srgbClr val="000032"/>
              </a:solidFill>
              <a:prstDash val="solid"/>
              <a:miter lim="800000"/>
              <a:headEnd type="none" w="sm" len="sm"/>
              <a:tailEnd type="none" w="sm" len="sm"/>
            </a:ln>
          </p:spPr>
        </p:cxnSp>
      </p:grpSp>
      <p:grpSp>
        <p:nvGrpSpPr>
          <p:cNvPr id="111" name="Google Shape;111;p6"/>
          <p:cNvGrpSpPr/>
          <p:nvPr/>
        </p:nvGrpSpPr>
        <p:grpSpPr>
          <a:xfrm>
            <a:off x="2521131" y="953578"/>
            <a:ext cx="2494903" cy="304800"/>
            <a:chOff x="3387634" y="2560320"/>
            <a:chExt cx="2494903" cy="304800"/>
          </a:xfrm>
        </p:grpSpPr>
        <p:sp>
          <p:nvSpPr>
            <p:cNvPr id="112" name="Google Shape;112;p6"/>
            <p:cNvSpPr/>
            <p:nvPr/>
          </p:nvSpPr>
          <p:spPr>
            <a:xfrm>
              <a:off x="3387634" y="2560320"/>
              <a:ext cx="1628503" cy="304800"/>
            </a:xfrm>
            <a:prstGeom prst="rect">
              <a:avLst/>
            </a:prstGeom>
            <a:solidFill>
              <a:schemeClr val="lt1"/>
            </a:solidFill>
            <a:ln w="19050" cap="flat" cmpd="sng">
              <a:solidFill>
                <a:srgbClr val="00003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800">
                  <a:solidFill>
                    <a:srgbClr val="000032"/>
                  </a:solidFill>
                  <a:latin typeface="Arial"/>
                  <a:ea typeface="Arial"/>
                  <a:cs typeface="Arial"/>
                  <a:sym typeface="Arial"/>
                </a:rPr>
                <a:t>Beak</a:t>
              </a:r>
              <a:endParaRPr/>
            </a:p>
          </p:txBody>
        </p:sp>
        <p:cxnSp>
          <p:nvCxnSpPr>
            <p:cNvPr id="113" name="Google Shape;113;p6"/>
            <p:cNvCxnSpPr>
              <a:stCxn id="112" idx="3"/>
            </p:cNvCxnSpPr>
            <p:nvPr/>
          </p:nvCxnSpPr>
          <p:spPr>
            <a:xfrm>
              <a:off x="5016137" y="2712720"/>
              <a:ext cx="866400" cy="0"/>
            </a:xfrm>
            <a:prstGeom prst="straightConnector1">
              <a:avLst/>
            </a:prstGeom>
            <a:noFill/>
            <a:ln w="19050" cap="flat" cmpd="sng">
              <a:solidFill>
                <a:srgbClr val="000032"/>
              </a:solidFill>
              <a:prstDash val="solid"/>
              <a:miter lim="800000"/>
              <a:headEnd type="none" w="sm" len="sm"/>
              <a:tailEnd type="none" w="sm" len="sm"/>
            </a:ln>
          </p:spPr>
        </p:cxnSp>
      </p:grpSp>
      <p:grpSp>
        <p:nvGrpSpPr>
          <p:cNvPr id="114" name="Google Shape;114;p6"/>
          <p:cNvGrpSpPr/>
          <p:nvPr/>
        </p:nvGrpSpPr>
        <p:grpSpPr>
          <a:xfrm>
            <a:off x="6809578" y="1467386"/>
            <a:ext cx="1628503" cy="936172"/>
            <a:chOff x="3387634" y="2560320"/>
            <a:chExt cx="1628503" cy="936172"/>
          </a:xfrm>
        </p:grpSpPr>
        <p:sp>
          <p:nvSpPr>
            <p:cNvPr id="115" name="Google Shape;115;p6"/>
            <p:cNvSpPr/>
            <p:nvPr/>
          </p:nvSpPr>
          <p:spPr>
            <a:xfrm>
              <a:off x="3387634" y="2560320"/>
              <a:ext cx="1628503" cy="304800"/>
            </a:xfrm>
            <a:prstGeom prst="rect">
              <a:avLst/>
            </a:prstGeom>
            <a:solidFill>
              <a:schemeClr val="lt1"/>
            </a:solidFill>
            <a:ln w="19050" cap="flat" cmpd="sng">
              <a:solidFill>
                <a:srgbClr val="00003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000032"/>
                </a:solidFill>
                <a:latin typeface="Arial"/>
                <a:ea typeface="Arial"/>
                <a:cs typeface="Arial"/>
                <a:sym typeface="Arial"/>
              </a:endParaRPr>
            </a:p>
          </p:txBody>
        </p:sp>
        <p:cxnSp>
          <p:nvCxnSpPr>
            <p:cNvPr id="116" name="Google Shape;116;p6"/>
            <p:cNvCxnSpPr/>
            <p:nvPr/>
          </p:nvCxnSpPr>
          <p:spPr>
            <a:xfrm>
              <a:off x="4201885" y="2865120"/>
              <a:ext cx="365762" cy="631372"/>
            </a:xfrm>
            <a:prstGeom prst="straightConnector1">
              <a:avLst/>
            </a:prstGeom>
            <a:noFill/>
            <a:ln w="19050" cap="flat" cmpd="sng">
              <a:solidFill>
                <a:srgbClr val="000032"/>
              </a:solidFill>
              <a:prstDash val="solid"/>
              <a:miter lim="800000"/>
              <a:headEnd type="none" w="sm" len="sm"/>
              <a:tailEnd type="none" w="sm" len="sm"/>
            </a:ln>
          </p:spPr>
        </p:cxnSp>
      </p:grpSp>
      <p:grpSp>
        <p:nvGrpSpPr>
          <p:cNvPr id="117" name="Google Shape;117;p6"/>
          <p:cNvGrpSpPr/>
          <p:nvPr/>
        </p:nvGrpSpPr>
        <p:grpSpPr>
          <a:xfrm>
            <a:off x="6932023" y="2969612"/>
            <a:ext cx="1968138" cy="548643"/>
            <a:chOff x="3047999" y="2316477"/>
            <a:chExt cx="1968138" cy="548643"/>
          </a:xfrm>
        </p:grpSpPr>
        <p:sp>
          <p:nvSpPr>
            <p:cNvPr id="118" name="Google Shape;118;p6"/>
            <p:cNvSpPr/>
            <p:nvPr/>
          </p:nvSpPr>
          <p:spPr>
            <a:xfrm>
              <a:off x="3387634" y="2560320"/>
              <a:ext cx="1628503" cy="304800"/>
            </a:xfrm>
            <a:prstGeom prst="rect">
              <a:avLst/>
            </a:prstGeom>
            <a:solidFill>
              <a:schemeClr val="lt1"/>
            </a:solidFill>
            <a:ln w="19050" cap="flat" cmpd="sng">
              <a:solidFill>
                <a:srgbClr val="00003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000032"/>
                </a:solidFill>
                <a:latin typeface="Arial"/>
                <a:ea typeface="Arial"/>
                <a:cs typeface="Arial"/>
                <a:sym typeface="Arial"/>
              </a:endParaRPr>
            </a:p>
          </p:txBody>
        </p:sp>
        <p:cxnSp>
          <p:nvCxnSpPr>
            <p:cNvPr id="119" name="Google Shape;119;p6"/>
            <p:cNvCxnSpPr/>
            <p:nvPr/>
          </p:nvCxnSpPr>
          <p:spPr>
            <a:xfrm rot="10800000">
              <a:off x="3047999" y="2316477"/>
              <a:ext cx="687978" cy="243843"/>
            </a:xfrm>
            <a:prstGeom prst="straightConnector1">
              <a:avLst/>
            </a:prstGeom>
            <a:noFill/>
            <a:ln w="19050" cap="flat" cmpd="sng">
              <a:solidFill>
                <a:srgbClr val="000032"/>
              </a:solidFill>
              <a:prstDash val="solid"/>
              <a:miter lim="800000"/>
              <a:headEnd type="none" w="sm" len="sm"/>
              <a:tailEnd type="none" w="sm" len="sm"/>
            </a:ln>
          </p:spPr>
        </p:cxnSp>
      </p:grpSp>
      <p:grpSp>
        <p:nvGrpSpPr>
          <p:cNvPr id="120" name="Google Shape;120;p6"/>
          <p:cNvGrpSpPr/>
          <p:nvPr/>
        </p:nvGrpSpPr>
        <p:grpSpPr>
          <a:xfrm>
            <a:off x="6805749" y="1467386"/>
            <a:ext cx="1628503" cy="936172"/>
            <a:chOff x="3387634" y="2560320"/>
            <a:chExt cx="1628503" cy="936172"/>
          </a:xfrm>
        </p:grpSpPr>
        <p:sp>
          <p:nvSpPr>
            <p:cNvPr id="121" name="Google Shape;121;p6"/>
            <p:cNvSpPr/>
            <p:nvPr/>
          </p:nvSpPr>
          <p:spPr>
            <a:xfrm>
              <a:off x="3387634" y="2560320"/>
              <a:ext cx="1628503" cy="304800"/>
            </a:xfrm>
            <a:prstGeom prst="rect">
              <a:avLst/>
            </a:prstGeom>
            <a:solidFill>
              <a:schemeClr val="lt1"/>
            </a:solidFill>
            <a:ln w="19050" cap="flat" cmpd="sng">
              <a:solidFill>
                <a:srgbClr val="00003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800">
                  <a:solidFill>
                    <a:srgbClr val="000032"/>
                  </a:solidFill>
                  <a:latin typeface="Arial"/>
                  <a:ea typeface="Arial"/>
                  <a:cs typeface="Arial"/>
                  <a:sym typeface="Arial"/>
                </a:rPr>
                <a:t>Tail</a:t>
              </a:r>
              <a:endParaRPr/>
            </a:p>
          </p:txBody>
        </p:sp>
        <p:cxnSp>
          <p:nvCxnSpPr>
            <p:cNvPr id="122" name="Google Shape;122;p6"/>
            <p:cNvCxnSpPr/>
            <p:nvPr/>
          </p:nvCxnSpPr>
          <p:spPr>
            <a:xfrm>
              <a:off x="4201885" y="2865120"/>
              <a:ext cx="365762" cy="631372"/>
            </a:xfrm>
            <a:prstGeom prst="straightConnector1">
              <a:avLst/>
            </a:prstGeom>
            <a:noFill/>
            <a:ln w="19050" cap="flat" cmpd="sng">
              <a:solidFill>
                <a:srgbClr val="000032"/>
              </a:solidFill>
              <a:prstDash val="solid"/>
              <a:miter lim="800000"/>
              <a:headEnd type="none" w="sm" len="sm"/>
              <a:tailEnd type="none" w="sm" len="sm"/>
            </a:ln>
          </p:spPr>
        </p:cxnSp>
      </p:grpSp>
      <p:grpSp>
        <p:nvGrpSpPr>
          <p:cNvPr id="123" name="Google Shape;123;p6"/>
          <p:cNvGrpSpPr/>
          <p:nvPr/>
        </p:nvGrpSpPr>
        <p:grpSpPr>
          <a:xfrm>
            <a:off x="3151826" y="2762828"/>
            <a:ext cx="2003503" cy="603000"/>
            <a:chOff x="3387634" y="2560320"/>
            <a:chExt cx="2003503" cy="603000"/>
          </a:xfrm>
        </p:grpSpPr>
        <p:sp>
          <p:nvSpPr>
            <p:cNvPr id="124" name="Google Shape;124;p6"/>
            <p:cNvSpPr/>
            <p:nvPr/>
          </p:nvSpPr>
          <p:spPr>
            <a:xfrm>
              <a:off x="3387634" y="2560320"/>
              <a:ext cx="1628503" cy="304800"/>
            </a:xfrm>
            <a:prstGeom prst="rect">
              <a:avLst/>
            </a:prstGeom>
            <a:solidFill>
              <a:schemeClr val="lt1"/>
            </a:solidFill>
            <a:ln w="19050" cap="flat" cmpd="sng">
              <a:solidFill>
                <a:srgbClr val="00003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000032"/>
                </a:solidFill>
                <a:latin typeface="Arial"/>
                <a:ea typeface="Arial"/>
                <a:cs typeface="Arial"/>
                <a:sym typeface="Arial"/>
              </a:endParaRPr>
            </a:p>
          </p:txBody>
        </p:sp>
        <p:cxnSp>
          <p:nvCxnSpPr>
            <p:cNvPr id="125" name="Google Shape;125;p6"/>
            <p:cNvCxnSpPr>
              <a:stCxn id="124" idx="3"/>
            </p:cNvCxnSpPr>
            <p:nvPr/>
          </p:nvCxnSpPr>
          <p:spPr>
            <a:xfrm>
              <a:off x="5016137" y="2712720"/>
              <a:ext cx="375000" cy="450600"/>
            </a:xfrm>
            <a:prstGeom prst="straightConnector1">
              <a:avLst/>
            </a:prstGeom>
            <a:noFill/>
            <a:ln w="19050" cap="flat" cmpd="sng">
              <a:solidFill>
                <a:srgbClr val="000032"/>
              </a:solidFill>
              <a:prstDash val="solid"/>
              <a:miter lim="800000"/>
              <a:headEnd type="none" w="sm" len="sm"/>
              <a:tailEnd type="none" w="sm" len="sm"/>
            </a:ln>
          </p:spPr>
        </p:cxnSp>
      </p:grpSp>
      <p:grpSp>
        <p:nvGrpSpPr>
          <p:cNvPr id="126" name="Google Shape;126;p6"/>
          <p:cNvGrpSpPr/>
          <p:nvPr/>
        </p:nvGrpSpPr>
        <p:grpSpPr>
          <a:xfrm>
            <a:off x="2521131" y="1957380"/>
            <a:ext cx="2368903" cy="359100"/>
            <a:chOff x="3387634" y="2506020"/>
            <a:chExt cx="2368903" cy="359100"/>
          </a:xfrm>
        </p:grpSpPr>
        <p:sp>
          <p:nvSpPr>
            <p:cNvPr id="127" name="Google Shape;127;p6"/>
            <p:cNvSpPr/>
            <p:nvPr/>
          </p:nvSpPr>
          <p:spPr>
            <a:xfrm>
              <a:off x="3387634" y="2560320"/>
              <a:ext cx="1628503" cy="304800"/>
            </a:xfrm>
            <a:prstGeom prst="rect">
              <a:avLst/>
            </a:prstGeom>
            <a:solidFill>
              <a:schemeClr val="lt1"/>
            </a:solidFill>
            <a:ln w="19050" cap="flat" cmpd="sng">
              <a:solidFill>
                <a:srgbClr val="00003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000032"/>
                </a:solidFill>
                <a:latin typeface="Arial"/>
                <a:ea typeface="Arial"/>
                <a:cs typeface="Arial"/>
                <a:sym typeface="Arial"/>
              </a:endParaRPr>
            </a:p>
          </p:txBody>
        </p:sp>
        <p:cxnSp>
          <p:nvCxnSpPr>
            <p:cNvPr id="128" name="Google Shape;128;p6"/>
            <p:cNvCxnSpPr>
              <a:stCxn id="127" idx="3"/>
            </p:cNvCxnSpPr>
            <p:nvPr/>
          </p:nvCxnSpPr>
          <p:spPr>
            <a:xfrm rot="10800000" flipH="1">
              <a:off x="5016137" y="2506020"/>
              <a:ext cx="740400" cy="206700"/>
            </a:xfrm>
            <a:prstGeom prst="straightConnector1">
              <a:avLst/>
            </a:prstGeom>
            <a:noFill/>
            <a:ln w="19050" cap="flat" cmpd="sng">
              <a:solidFill>
                <a:srgbClr val="000032"/>
              </a:solidFill>
              <a:prstDash val="solid"/>
              <a:miter lim="800000"/>
              <a:headEnd type="none" w="sm" len="sm"/>
              <a:tailEnd type="none" w="sm" len="sm"/>
            </a:ln>
          </p:spPr>
        </p:cxnSp>
      </p:grpSp>
      <p:grpSp>
        <p:nvGrpSpPr>
          <p:cNvPr id="129" name="Google Shape;129;p6"/>
          <p:cNvGrpSpPr/>
          <p:nvPr/>
        </p:nvGrpSpPr>
        <p:grpSpPr>
          <a:xfrm>
            <a:off x="6932023" y="2969612"/>
            <a:ext cx="1968138" cy="548643"/>
            <a:chOff x="3047999" y="2316477"/>
            <a:chExt cx="1968138" cy="548643"/>
          </a:xfrm>
        </p:grpSpPr>
        <p:sp>
          <p:nvSpPr>
            <p:cNvPr id="130" name="Google Shape;130;p6"/>
            <p:cNvSpPr/>
            <p:nvPr/>
          </p:nvSpPr>
          <p:spPr>
            <a:xfrm>
              <a:off x="3387634" y="2560320"/>
              <a:ext cx="1628503" cy="304800"/>
            </a:xfrm>
            <a:prstGeom prst="rect">
              <a:avLst/>
            </a:prstGeom>
            <a:solidFill>
              <a:schemeClr val="lt1"/>
            </a:solidFill>
            <a:ln w="19050" cap="flat" cmpd="sng">
              <a:solidFill>
                <a:srgbClr val="00003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800">
                  <a:solidFill>
                    <a:srgbClr val="000032"/>
                  </a:solidFill>
                  <a:latin typeface="Arial"/>
                  <a:ea typeface="Arial"/>
                  <a:cs typeface="Arial"/>
                  <a:sym typeface="Arial"/>
                </a:rPr>
                <a:t>Wings</a:t>
              </a:r>
              <a:endParaRPr/>
            </a:p>
          </p:txBody>
        </p:sp>
        <p:cxnSp>
          <p:nvCxnSpPr>
            <p:cNvPr id="131" name="Google Shape;131;p6"/>
            <p:cNvCxnSpPr/>
            <p:nvPr/>
          </p:nvCxnSpPr>
          <p:spPr>
            <a:xfrm rot="10800000">
              <a:off x="3047999" y="2316477"/>
              <a:ext cx="687978" cy="243843"/>
            </a:xfrm>
            <a:prstGeom prst="straightConnector1">
              <a:avLst/>
            </a:prstGeom>
            <a:noFill/>
            <a:ln w="19050" cap="flat" cmpd="sng">
              <a:solidFill>
                <a:srgbClr val="000032"/>
              </a:solidFill>
              <a:prstDash val="solid"/>
              <a:miter lim="800000"/>
              <a:headEnd type="none" w="sm" len="sm"/>
              <a:tailEnd type="none" w="sm" len="sm"/>
            </a:ln>
          </p:spPr>
        </p:cxnSp>
      </p:grpSp>
      <p:grpSp>
        <p:nvGrpSpPr>
          <p:cNvPr id="132" name="Google Shape;132;p6"/>
          <p:cNvGrpSpPr/>
          <p:nvPr/>
        </p:nvGrpSpPr>
        <p:grpSpPr>
          <a:xfrm>
            <a:off x="3151826" y="2762828"/>
            <a:ext cx="2003503" cy="603000"/>
            <a:chOff x="3387634" y="2560320"/>
            <a:chExt cx="2003503" cy="603000"/>
          </a:xfrm>
        </p:grpSpPr>
        <p:sp>
          <p:nvSpPr>
            <p:cNvPr id="133" name="Google Shape;133;p6"/>
            <p:cNvSpPr/>
            <p:nvPr/>
          </p:nvSpPr>
          <p:spPr>
            <a:xfrm>
              <a:off x="3387634" y="2560320"/>
              <a:ext cx="1628503" cy="304800"/>
            </a:xfrm>
            <a:prstGeom prst="rect">
              <a:avLst/>
            </a:prstGeom>
            <a:solidFill>
              <a:schemeClr val="lt1"/>
            </a:solidFill>
            <a:ln w="19050" cap="flat" cmpd="sng">
              <a:solidFill>
                <a:srgbClr val="00003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800">
                  <a:solidFill>
                    <a:srgbClr val="000032"/>
                  </a:solidFill>
                  <a:latin typeface="Arial"/>
                  <a:ea typeface="Arial"/>
                  <a:cs typeface="Arial"/>
                  <a:sym typeface="Arial"/>
                </a:rPr>
                <a:t>Claws</a:t>
              </a:r>
              <a:endParaRPr/>
            </a:p>
          </p:txBody>
        </p:sp>
        <p:cxnSp>
          <p:nvCxnSpPr>
            <p:cNvPr id="134" name="Google Shape;134;p6"/>
            <p:cNvCxnSpPr>
              <a:stCxn id="133" idx="3"/>
            </p:cNvCxnSpPr>
            <p:nvPr/>
          </p:nvCxnSpPr>
          <p:spPr>
            <a:xfrm>
              <a:off x="5016137" y="2712720"/>
              <a:ext cx="375000" cy="450600"/>
            </a:xfrm>
            <a:prstGeom prst="straightConnector1">
              <a:avLst/>
            </a:prstGeom>
            <a:noFill/>
            <a:ln w="19050" cap="flat" cmpd="sng">
              <a:solidFill>
                <a:srgbClr val="000032"/>
              </a:solidFill>
              <a:prstDash val="solid"/>
              <a:miter lim="800000"/>
              <a:headEnd type="none" w="sm" len="sm"/>
              <a:tailEnd type="none" w="sm" len="sm"/>
            </a:ln>
          </p:spPr>
        </p:cxnSp>
      </p:grpSp>
      <p:grpSp>
        <p:nvGrpSpPr>
          <p:cNvPr id="135" name="Google Shape;135;p6"/>
          <p:cNvGrpSpPr/>
          <p:nvPr/>
        </p:nvGrpSpPr>
        <p:grpSpPr>
          <a:xfrm>
            <a:off x="2521131" y="1957380"/>
            <a:ext cx="2368903" cy="359100"/>
            <a:chOff x="3387634" y="2506020"/>
            <a:chExt cx="2368903" cy="359100"/>
          </a:xfrm>
        </p:grpSpPr>
        <p:sp>
          <p:nvSpPr>
            <p:cNvPr id="136" name="Google Shape;136;p6"/>
            <p:cNvSpPr/>
            <p:nvPr/>
          </p:nvSpPr>
          <p:spPr>
            <a:xfrm>
              <a:off x="3387634" y="2560320"/>
              <a:ext cx="1628503" cy="304800"/>
            </a:xfrm>
            <a:prstGeom prst="rect">
              <a:avLst/>
            </a:prstGeom>
            <a:solidFill>
              <a:schemeClr val="lt1"/>
            </a:solidFill>
            <a:ln w="19050" cap="flat" cmpd="sng">
              <a:solidFill>
                <a:srgbClr val="00003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800">
                  <a:solidFill>
                    <a:srgbClr val="000032"/>
                  </a:solidFill>
                  <a:latin typeface="Arial"/>
                  <a:ea typeface="Arial"/>
                  <a:cs typeface="Arial"/>
                  <a:sym typeface="Arial"/>
                </a:rPr>
                <a:t>Breast</a:t>
              </a:r>
              <a:endParaRPr/>
            </a:p>
          </p:txBody>
        </p:sp>
        <p:cxnSp>
          <p:nvCxnSpPr>
            <p:cNvPr id="137" name="Google Shape;137;p6"/>
            <p:cNvCxnSpPr>
              <a:stCxn id="136" idx="3"/>
            </p:cNvCxnSpPr>
            <p:nvPr/>
          </p:nvCxnSpPr>
          <p:spPr>
            <a:xfrm rot="10800000" flipH="1">
              <a:off x="5016137" y="2506020"/>
              <a:ext cx="740400" cy="206700"/>
            </a:xfrm>
            <a:prstGeom prst="straightConnector1">
              <a:avLst/>
            </a:prstGeom>
            <a:noFill/>
            <a:ln w="19050" cap="flat" cmpd="sng">
              <a:solidFill>
                <a:srgbClr val="000032"/>
              </a:solidFill>
              <a:prstDash val="solid"/>
              <a:miter lim="800000"/>
              <a:headEnd type="none" w="sm" len="sm"/>
              <a:tailEnd type="none" w="sm" len="sm"/>
            </a:ln>
          </p:spPr>
        </p:cxnSp>
      </p:grpSp>
      <p:sp>
        <p:nvSpPr>
          <p:cNvPr id="138" name="Google Shape;138;p6"/>
          <p:cNvSpPr/>
          <p:nvPr/>
        </p:nvSpPr>
        <p:spPr>
          <a:xfrm>
            <a:off x="605498" y="1625231"/>
            <a:ext cx="1628503" cy="304800"/>
          </a:xfrm>
          <a:prstGeom prst="rect">
            <a:avLst/>
          </a:prstGeom>
          <a:solidFill>
            <a:schemeClr val="lt1"/>
          </a:solidFill>
          <a:ln w="19050" cap="flat" cmpd="sng">
            <a:solidFill>
              <a:srgbClr val="00003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800">
                <a:solidFill>
                  <a:srgbClr val="000032"/>
                </a:solidFill>
                <a:latin typeface="Arial"/>
                <a:ea typeface="Arial"/>
                <a:cs typeface="Arial"/>
                <a:sym typeface="Arial"/>
              </a:rPr>
              <a:t>Beak</a:t>
            </a:r>
            <a:endParaRPr/>
          </a:p>
        </p:txBody>
      </p:sp>
      <p:sp>
        <p:nvSpPr>
          <p:cNvPr id="139" name="Google Shape;139;p6"/>
          <p:cNvSpPr/>
          <p:nvPr/>
        </p:nvSpPr>
        <p:spPr>
          <a:xfrm>
            <a:off x="605498" y="2033449"/>
            <a:ext cx="1628503" cy="304800"/>
          </a:xfrm>
          <a:prstGeom prst="rect">
            <a:avLst/>
          </a:prstGeom>
          <a:solidFill>
            <a:schemeClr val="lt1"/>
          </a:solidFill>
          <a:ln w="19050" cap="flat" cmpd="sng">
            <a:solidFill>
              <a:srgbClr val="00003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800">
                <a:solidFill>
                  <a:srgbClr val="000032"/>
                </a:solidFill>
                <a:latin typeface="Arial"/>
                <a:ea typeface="Arial"/>
                <a:cs typeface="Arial"/>
                <a:sym typeface="Arial"/>
              </a:rPr>
              <a:t>Claws</a:t>
            </a:r>
            <a:endParaRPr/>
          </a:p>
        </p:txBody>
      </p:sp>
      <p:sp>
        <p:nvSpPr>
          <p:cNvPr id="140" name="Google Shape;140;p6"/>
          <p:cNvSpPr/>
          <p:nvPr/>
        </p:nvSpPr>
        <p:spPr>
          <a:xfrm>
            <a:off x="592815" y="2441667"/>
            <a:ext cx="1628503" cy="304800"/>
          </a:xfrm>
          <a:prstGeom prst="rect">
            <a:avLst/>
          </a:prstGeom>
          <a:solidFill>
            <a:schemeClr val="lt1"/>
          </a:solidFill>
          <a:ln w="19050" cap="flat" cmpd="sng">
            <a:solidFill>
              <a:srgbClr val="00003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800">
                <a:solidFill>
                  <a:srgbClr val="000032"/>
                </a:solidFill>
                <a:latin typeface="Arial"/>
                <a:ea typeface="Arial"/>
                <a:cs typeface="Arial"/>
                <a:sym typeface="Arial"/>
              </a:rPr>
              <a:t>Wings</a:t>
            </a:r>
            <a:endParaRPr/>
          </a:p>
        </p:txBody>
      </p:sp>
      <p:sp>
        <p:nvSpPr>
          <p:cNvPr id="141" name="Google Shape;141;p6"/>
          <p:cNvSpPr/>
          <p:nvPr/>
        </p:nvSpPr>
        <p:spPr>
          <a:xfrm>
            <a:off x="592814" y="2855328"/>
            <a:ext cx="1628503" cy="304800"/>
          </a:xfrm>
          <a:prstGeom prst="rect">
            <a:avLst/>
          </a:prstGeom>
          <a:solidFill>
            <a:schemeClr val="lt1"/>
          </a:solidFill>
          <a:ln w="19050" cap="flat" cmpd="sng">
            <a:solidFill>
              <a:srgbClr val="00003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800">
                <a:solidFill>
                  <a:srgbClr val="000032"/>
                </a:solidFill>
                <a:latin typeface="Arial"/>
                <a:ea typeface="Arial"/>
                <a:cs typeface="Arial"/>
                <a:sym typeface="Arial"/>
              </a:rPr>
              <a:t>Tail</a:t>
            </a:r>
            <a:endParaRPr/>
          </a:p>
        </p:txBody>
      </p:sp>
      <p:sp>
        <p:nvSpPr>
          <p:cNvPr id="142" name="Google Shape;142;p6"/>
          <p:cNvSpPr/>
          <p:nvPr/>
        </p:nvSpPr>
        <p:spPr>
          <a:xfrm>
            <a:off x="592813" y="3268989"/>
            <a:ext cx="3169290" cy="304800"/>
          </a:xfrm>
          <a:prstGeom prst="rect">
            <a:avLst/>
          </a:prstGeom>
          <a:solidFill>
            <a:schemeClr val="lt1"/>
          </a:solidFill>
          <a:ln w="19050" cap="flat" cmpd="sng">
            <a:solidFill>
              <a:srgbClr val="00003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800">
                <a:solidFill>
                  <a:srgbClr val="000032"/>
                </a:solidFill>
                <a:latin typeface="Arial"/>
                <a:ea typeface="Arial"/>
                <a:cs typeface="Arial"/>
                <a:sym typeface="Arial"/>
              </a:rPr>
              <a:t>Crown (top of a bird’s head)</a:t>
            </a:r>
            <a:endParaRPr/>
          </a:p>
        </p:txBody>
      </p:sp>
      <p:sp>
        <p:nvSpPr>
          <p:cNvPr id="143" name="Google Shape;143;p6"/>
          <p:cNvSpPr/>
          <p:nvPr/>
        </p:nvSpPr>
        <p:spPr>
          <a:xfrm>
            <a:off x="583979" y="3678284"/>
            <a:ext cx="3169290" cy="304800"/>
          </a:xfrm>
          <a:prstGeom prst="rect">
            <a:avLst/>
          </a:prstGeom>
          <a:solidFill>
            <a:schemeClr val="lt1"/>
          </a:solidFill>
          <a:ln w="19050" cap="flat" cmpd="sng">
            <a:solidFill>
              <a:srgbClr val="00003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800">
                <a:solidFill>
                  <a:srgbClr val="000032"/>
                </a:solidFill>
                <a:latin typeface="Arial"/>
                <a:ea typeface="Arial"/>
                <a:cs typeface="Arial"/>
                <a:sym typeface="Arial"/>
              </a:rPr>
              <a:t>Breast (chest of the bird)</a:t>
            </a:r>
            <a:endParaRPr/>
          </a:p>
        </p:txBody>
      </p:sp>
      <p:grpSp>
        <p:nvGrpSpPr>
          <p:cNvPr id="144" name="Google Shape;144;p6"/>
          <p:cNvGrpSpPr/>
          <p:nvPr/>
        </p:nvGrpSpPr>
        <p:grpSpPr>
          <a:xfrm>
            <a:off x="103498" y="4157155"/>
            <a:ext cx="8422193" cy="2128227"/>
            <a:chOff x="103498" y="456005"/>
            <a:chExt cx="8422193" cy="2128227"/>
          </a:xfrm>
        </p:grpSpPr>
        <p:grpSp>
          <p:nvGrpSpPr>
            <p:cNvPr id="145" name="Google Shape;145;p6"/>
            <p:cNvGrpSpPr/>
            <p:nvPr/>
          </p:nvGrpSpPr>
          <p:grpSpPr>
            <a:xfrm>
              <a:off x="103498" y="456005"/>
              <a:ext cx="8422193" cy="2128227"/>
              <a:chOff x="103498" y="847894"/>
              <a:chExt cx="8422193" cy="2128227"/>
            </a:xfrm>
          </p:grpSpPr>
          <p:grpSp>
            <p:nvGrpSpPr>
              <p:cNvPr id="146" name="Google Shape;146;p6"/>
              <p:cNvGrpSpPr/>
              <p:nvPr/>
            </p:nvGrpSpPr>
            <p:grpSpPr>
              <a:xfrm>
                <a:off x="103498" y="847894"/>
                <a:ext cx="8422193" cy="2128227"/>
                <a:chOff x="103498" y="847894"/>
                <a:chExt cx="8422193" cy="2128227"/>
              </a:xfrm>
            </p:grpSpPr>
            <p:sp>
              <p:nvSpPr>
                <p:cNvPr id="147" name="Google Shape;147;p6"/>
                <p:cNvSpPr/>
                <p:nvPr/>
              </p:nvSpPr>
              <p:spPr>
                <a:xfrm rot="2228592">
                  <a:off x="152925" y="947192"/>
                  <a:ext cx="432766" cy="309118"/>
                </a:xfrm>
                <a:prstGeom prst="triangle">
                  <a:avLst>
                    <a:gd name="adj" fmla="val 50000"/>
                  </a:avLst>
                </a:prstGeom>
                <a:solidFill>
                  <a:schemeClr val="dk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148" name="Google Shape;148;p6"/>
                <p:cNvSpPr/>
                <p:nvPr/>
              </p:nvSpPr>
              <p:spPr>
                <a:xfrm>
                  <a:off x="103498" y="1093042"/>
                  <a:ext cx="8422193" cy="1883079"/>
                </a:xfrm>
                <a:prstGeom prst="rect">
                  <a:avLst/>
                </a:prstGeom>
                <a:solidFill>
                  <a:srgbClr val="00003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grpSp>
          <p:sp>
            <p:nvSpPr>
              <p:cNvPr id="149" name="Google Shape;149;p6"/>
              <p:cNvSpPr txBox="1"/>
              <p:nvPr/>
            </p:nvSpPr>
            <p:spPr>
              <a:xfrm>
                <a:off x="539931" y="1160364"/>
                <a:ext cx="7985760" cy="1754326"/>
              </a:xfrm>
              <a:prstGeom prst="rect">
                <a:avLst/>
              </a:prstGeom>
              <a:solidFill>
                <a:srgbClr val="000032"/>
              </a:solid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lt1"/>
                    </a:solidFill>
                    <a:latin typeface="Arial"/>
                    <a:ea typeface="Arial"/>
                    <a:cs typeface="Arial"/>
                    <a:sym typeface="Arial"/>
                  </a:rPr>
                  <a:t>All birds have beaks, feathers, two legs and two wings, and those that can fly have special feathers, called flight feathers, on their wings and tail to help them fly. Interestingly, birds that cannot fly, such as ostriches and penguins, do not have these but have adapted to move in other ways: ostriches’ legs are longer than any other bird’s so they can run very fast, while penguins have webbed feet for swimming.</a:t>
                </a:r>
                <a:endParaRPr/>
              </a:p>
            </p:txBody>
          </p:sp>
        </p:grpSp>
        <p:cxnSp>
          <p:nvCxnSpPr>
            <p:cNvPr id="150" name="Google Shape;150;p6"/>
            <p:cNvCxnSpPr/>
            <p:nvPr/>
          </p:nvCxnSpPr>
          <p:spPr>
            <a:xfrm>
              <a:off x="461554" y="598161"/>
              <a:ext cx="8064137" cy="0"/>
            </a:xfrm>
            <a:prstGeom prst="straightConnector1">
              <a:avLst/>
            </a:prstGeom>
            <a:noFill/>
            <a:ln w="28575" cap="flat" cmpd="sng">
              <a:solidFill>
                <a:srgbClr val="000032"/>
              </a:solidFill>
              <a:prstDash val="solid"/>
              <a:miter lim="800000"/>
              <a:headEnd type="none" w="sm" len="sm"/>
              <a:tailEnd type="none" w="sm" len="sm"/>
            </a:ln>
          </p:spPr>
        </p:cxnSp>
      </p:grpSp>
      <p:sp>
        <p:nvSpPr>
          <p:cNvPr id="151" name="Google Shape;151;p6"/>
          <p:cNvSpPr txBox="1"/>
          <p:nvPr/>
        </p:nvSpPr>
        <p:spPr>
          <a:xfrm>
            <a:off x="493233" y="574183"/>
            <a:ext cx="5334603" cy="27699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200">
                <a:solidFill>
                  <a:srgbClr val="000032"/>
                </a:solidFill>
                <a:latin typeface="Arial"/>
                <a:ea typeface="Arial"/>
                <a:cs typeface="Arial"/>
                <a:sym typeface="Arial"/>
              </a:rPr>
              <a:t>Click on each of the features to see whether you were right.</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1"/>
                                        </p:tgtEl>
                                        <p:attrNameLst>
                                          <p:attrName>style.visibility</p:attrName>
                                        </p:attrNameLst>
                                      </p:cBhvr>
                                      <p:to>
                                        <p:strVal val="visible"/>
                                      </p:to>
                                    </p:set>
                                    <p:animEffect transition="in" filter="fade">
                                      <p:cBhvr>
                                        <p:cTn id="7" dur="500"/>
                                        <p:tgtEl>
                                          <p:spTgt spid="1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32"/>
                                        </p:tgtEl>
                                        <p:attrNameLst>
                                          <p:attrName>style.visibility</p:attrName>
                                        </p:attrNameLst>
                                      </p:cBhvr>
                                      <p:to>
                                        <p:strVal val="visible"/>
                                      </p:to>
                                    </p:set>
                                    <p:animEffect transition="in" filter="fade">
                                      <p:cBhvr>
                                        <p:cTn id="12" dur="500"/>
                                        <p:tgtEl>
                                          <p:spTgt spid="13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29"/>
                                        </p:tgtEl>
                                        <p:attrNameLst>
                                          <p:attrName>style.visibility</p:attrName>
                                        </p:attrNameLst>
                                      </p:cBhvr>
                                      <p:to>
                                        <p:strVal val="visible"/>
                                      </p:to>
                                    </p:set>
                                    <p:animEffect transition="in" filter="fade">
                                      <p:cBhvr>
                                        <p:cTn id="17" dur="500"/>
                                        <p:tgtEl>
                                          <p:spTgt spid="12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20"/>
                                        </p:tgtEl>
                                        <p:attrNameLst>
                                          <p:attrName>style.visibility</p:attrName>
                                        </p:attrNameLst>
                                      </p:cBhvr>
                                      <p:to>
                                        <p:strVal val="visible"/>
                                      </p:to>
                                    </p:set>
                                    <p:animEffect transition="in" filter="fade">
                                      <p:cBhvr>
                                        <p:cTn id="22" dur="500"/>
                                        <p:tgtEl>
                                          <p:spTgt spid="120"/>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08"/>
                                        </p:tgtEl>
                                        <p:attrNameLst>
                                          <p:attrName>style.visibility</p:attrName>
                                        </p:attrNameLst>
                                      </p:cBhvr>
                                      <p:to>
                                        <p:strVal val="visible"/>
                                      </p:to>
                                    </p:set>
                                    <p:animEffect transition="in" filter="fade">
                                      <p:cBhvr>
                                        <p:cTn id="27" dur="500"/>
                                        <p:tgtEl>
                                          <p:spTgt spid="108"/>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35"/>
                                        </p:tgtEl>
                                        <p:attrNameLst>
                                          <p:attrName>style.visibility</p:attrName>
                                        </p:attrNameLst>
                                      </p:cBhvr>
                                      <p:to>
                                        <p:strVal val="visible"/>
                                      </p:to>
                                    </p:set>
                                    <p:animEffect transition="in" filter="fade">
                                      <p:cBhvr>
                                        <p:cTn id="32" dur="500"/>
                                        <p:tgtEl>
                                          <p:spTgt spid="135"/>
                                        </p:tgtEl>
                                      </p:cBhvr>
                                    </p:animEffect>
                                  </p:childTnLst>
                                </p:cTn>
                              </p:par>
                              <p:par>
                                <p:cTn id="33" presetID="10" presetClass="entr" presetSubtype="0" fill="hold" nodeType="withEffect">
                                  <p:stCondLst>
                                    <p:cond delay="400"/>
                                  </p:stCondLst>
                                  <p:childTnLst>
                                    <p:set>
                                      <p:cBhvr>
                                        <p:cTn id="34" dur="1" fill="hold">
                                          <p:stCondLst>
                                            <p:cond delay="0"/>
                                          </p:stCondLst>
                                        </p:cTn>
                                        <p:tgtEl>
                                          <p:spTgt spid="144"/>
                                        </p:tgtEl>
                                        <p:attrNameLst>
                                          <p:attrName>style.visibility</p:attrName>
                                        </p:attrNameLst>
                                      </p:cBhvr>
                                      <p:to>
                                        <p:strVal val="visible"/>
                                      </p:to>
                                    </p:set>
                                    <p:animEffect transition="in" filter="fade">
                                      <p:cBhvr>
                                        <p:cTn id="35" dur="700"/>
                                        <p:tgtEl>
                                          <p:spTgt spid="1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grpSp>
        <p:nvGrpSpPr>
          <p:cNvPr id="156" name="Google Shape;156;p7"/>
          <p:cNvGrpSpPr/>
          <p:nvPr/>
        </p:nvGrpSpPr>
        <p:grpSpPr>
          <a:xfrm>
            <a:off x="4157407" y="3654396"/>
            <a:ext cx="663717" cy="542493"/>
            <a:chOff x="4157407" y="3654396"/>
            <a:chExt cx="663717" cy="542493"/>
          </a:xfrm>
        </p:grpSpPr>
        <p:cxnSp>
          <p:nvCxnSpPr>
            <p:cNvPr id="157" name="Google Shape;157;p7"/>
            <p:cNvCxnSpPr/>
            <p:nvPr/>
          </p:nvCxnSpPr>
          <p:spPr>
            <a:xfrm rot="10800000">
              <a:off x="4291774" y="3654396"/>
              <a:ext cx="1" cy="542493"/>
            </a:xfrm>
            <a:prstGeom prst="straightConnector1">
              <a:avLst/>
            </a:prstGeom>
            <a:noFill/>
            <a:ln w="28575" cap="flat" cmpd="sng">
              <a:solidFill>
                <a:srgbClr val="000032"/>
              </a:solidFill>
              <a:prstDash val="solid"/>
              <a:miter lim="800000"/>
              <a:headEnd type="none" w="sm" len="sm"/>
              <a:tailEnd type="none" w="sm" len="sm"/>
            </a:ln>
          </p:spPr>
        </p:cxnSp>
        <p:sp>
          <p:nvSpPr>
            <p:cNvPr id="158" name="Google Shape;158;p7"/>
            <p:cNvSpPr txBox="1"/>
            <p:nvPr/>
          </p:nvSpPr>
          <p:spPr>
            <a:xfrm>
              <a:off x="4157407" y="3788876"/>
              <a:ext cx="663717"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a:solidFill>
                    <a:srgbClr val="000032"/>
                  </a:solidFill>
                  <a:latin typeface="Arial"/>
                  <a:ea typeface="Arial"/>
                  <a:cs typeface="Arial"/>
                  <a:sym typeface="Arial"/>
                </a:rPr>
                <a:t>No</a:t>
              </a:r>
              <a:endParaRPr/>
            </a:p>
          </p:txBody>
        </p:sp>
      </p:grpSp>
      <p:grpSp>
        <p:nvGrpSpPr>
          <p:cNvPr id="159" name="Google Shape;159;p7"/>
          <p:cNvGrpSpPr/>
          <p:nvPr/>
        </p:nvGrpSpPr>
        <p:grpSpPr>
          <a:xfrm>
            <a:off x="103498" y="516968"/>
            <a:ext cx="8422193" cy="1967143"/>
            <a:chOff x="103498" y="516968"/>
            <a:chExt cx="8422193" cy="1967143"/>
          </a:xfrm>
        </p:grpSpPr>
        <p:grpSp>
          <p:nvGrpSpPr>
            <p:cNvPr id="160" name="Google Shape;160;p7"/>
            <p:cNvGrpSpPr/>
            <p:nvPr/>
          </p:nvGrpSpPr>
          <p:grpSpPr>
            <a:xfrm>
              <a:off x="103498" y="516968"/>
              <a:ext cx="8422193" cy="1873806"/>
              <a:chOff x="103498" y="847894"/>
              <a:chExt cx="8422193" cy="1873806"/>
            </a:xfrm>
          </p:grpSpPr>
          <p:grpSp>
            <p:nvGrpSpPr>
              <p:cNvPr id="161" name="Google Shape;161;p7"/>
              <p:cNvGrpSpPr/>
              <p:nvPr/>
            </p:nvGrpSpPr>
            <p:grpSpPr>
              <a:xfrm>
                <a:off x="103498" y="847894"/>
                <a:ext cx="8422193" cy="1873806"/>
                <a:chOff x="103498" y="847894"/>
                <a:chExt cx="8422193" cy="1873806"/>
              </a:xfrm>
            </p:grpSpPr>
            <p:sp>
              <p:nvSpPr>
                <p:cNvPr id="162" name="Google Shape;162;p7"/>
                <p:cNvSpPr/>
                <p:nvPr/>
              </p:nvSpPr>
              <p:spPr>
                <a:xfrm rot="2228592">
                  <a:off x="152925" y="947192"/>
                  <a:ext cx="432766" cy="309118"/>
                </a:xfrm>
                <a:prstGeom prst="triangle">
                  <a:avLst>
                    <a:gd name="adj" fmla="val 50000"/>
                  </a:avLst>
                </a:prstGeom>
                <a:solidFill>
                  <a:schemeClr val="dk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163" name="Google Shape;163;p7"/>
                <p:cNvSpPr/>
                <p:nvPr/>
              </p:nvSpPr>
              <p:spPr>
                <a:xfrm>
                  <a:off x="103498" y="1093041"/>
                  <a:ext cx="8422193" cy="1628659"/>
                </a:xfrm>
                <a:prstGeom prst="rect">
                  <a:avLst/>
                </a:prstGeom>
                <a:solidFill>
                  <a:srgbClr val="00003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grpSp>
          <p:sp>
            <p:nvSpPr>
              <p:cNvPr id="164" name="Google Shape;164;p7"/>
              <p:cNvSpPr txBox="1"/>
              <p:nvPr/>
            </p:nvSpPr>
            <p:spPr>
              <a:xfrm>
                <a:off x="539931" y="1160364"/>
                <a:ext cx="7985760" cy="1477328"/>
              </a:xfrm>
              <a:prstGeom prst="rect">
                <a:avLst/>
              </a:prstGeom>
              <a:solidFill>
                <a:srgbClr val="000032"/>
              </a:solid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lt1"/>
                    </a:solidFill>
                    <a:latin typeface="Arial"/>
                    <a:ea typeface="Arial"/>
                    <a:cs typeface="Arial"/>
                    <a:sym typeface="Arial"/>
                  </a:rPr>
                  <a:t>Once we can recognise different features, we can use these to classify (sort) living things using a classification key. </a:t>
                </a:r>
                <a:endParaRPr/>
              </a:p>
              <a:p>
                <a:pPr marL="0" marR="0" lvl="0" indent="0" algn="l" rtl="0">
                  <a:spcBef>
                    <a:spcPts val="0"/>
                  </a:spcBef>
                  <a:spcAft>
                    <a:spcPts val="0"/>
                  </a:spcAft>
                  <a:buNone/>
                </a:pPr>
                <a:endParaRPr sz="1800">
                  <a:solidFill>
                    <a:schemeClr val="lt1"/>
                  </a:solidFill>
                  <a:latin typeface="Arial"/>
                  <a:ea typeface="Arial"/>
                  <a:cs typeface="Arial"/>
                  <a:sym typeface="Arial"/>
                </a:endParaRPr>
              </a:p>
              <a:p>
                <a:pPr marL="0" marR="0" lvl="0" indent="0" algn="l" rtl="0">
                  <a:spcBef>
                    <a:spcPts val="0"/>
                  </a:spcBef>
                  <a:spcAft>
                    <a:spcPts val="0"/>
                  </a:spcAft>
                  <a:buNone/>
                </a:pPr>
                <a:r>
                  <a:rPr lang="en-GB" sz="1800">
                    <a:solidFill>
                      <a:schemeClr val="lt1"/>
                    </a:solidFill>
                    <a:latin typeface="Arial"/>
                    <a:ea typeface="Arial"/>
                    <a:cs typeface="Arial"/>
                    <a:sym typeface="Arial"/>
                  </a:rPr>
                  <a:t>This is a series of questions that help us to identify a living thing or decide which group it belongs to, based on its characteristics.</a:t>
                </a:r>
                <a:endParaRPr/>
              </a:p>
            </p:txBody>
          </p:sp>
        </p:grpSp>
        <p:cxnSp>
          <p:nvCxnSpPr>
            <p:cNvPr id="165" name="Google Shape;165;p7"/>
            <p:cNvCxnSpPr/>
            <p:nvPr/>
          </p:nvCxnSpPr>
          <p:spPr>
            <a:xfrm>
              <a:off x="461554" y="2484111"/>
              <a:ext cx="8064137" cy="0"/>
            </a:xfrm>
            <a:prstGeom prst="straightConnector1">
              <a:avLst/>
            </a:prstGeom>
            <a:noFill/>
            <a:ln w="28575" cap="flat" cmpd="sng">
              <a:solidFill>
                <a:srgbClr val="000032"/>
              </a:solidFill>
              <a:prstDash val="solid"/>
              <a:miter lim="800000"/>
              <a:headEnd type="none" w="sm" len="sm"/>
              <a:tailEnd type="none" w="sm" len="sm"/>
            </a:ln>
          </p:spPr>
        </p:cxnSp>
      </p:grpSp>
      <p:sp>
        <p:nvSpPr>
          <p:cNvPr id="166" name="Google Shape;166;p7"/>
          <p:cNvSpPr txBox="1"/>
          <p:nvPr/>
        </p:nvSpPr>
        <p:spPr>
          <a:xfrm>
            <a:off x="635180" y="2577449"/>
            <a:ext cx="7289619"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a:solidFill>
                  <a:srgbClr val="000032"/>
                </a:solidFill>
                <a:latin typeface="Arial"/>
                <a:ea typeface="Arial"/>
                <a:cs typeface="Arial"/>
                <a:sym typeface="Arial"/>
              </a:rPr>
              <a:t>A classification key to sort birds, for example, might look like this:</a:t>
            </a:r>
            <a:endParaRPr/>
          </a:p>
        </p:txBody>
      </p:sp>
      <p:sp>
        <p:nvSpPr>
          <p:cNvPr id="167" name="Google Shape;167;p7"/>
          <p:cNvSpPr/>
          <p:nvPr/>
        </p:nvSpPr>
        <p:spPr>
          <a:xfrm>
            <a:off x="3500342" y="3040118"/>
            <a:ext cx="1628503" cy="304800"/>
          </a:xfrm>
          <a:prstGeom prst="rect">
            <a:avLst/>
          </a:prstGeom>
          <a:solidFill>
            <a:srgbClr val="000032"/>
          </a:solidFill>
          <a:ln w="19050" cap="flat" cmpd="sng">
            <a:solidFill>
              <a:srgbClr val="00003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800" b="1">
                <a:solidFill>
                  <a:schemeClr val="lt1"/>
                </a:solidFill>
                <a:latin typeface="Arial"/>
                <a:ea typeface="Arial"/>
                <a:cs typeface="Arial"/>
                <a:sym typeface="Arial"/>
              </a:rPr>
              <a:t>Birds</a:t>
            </a:r>
            <a:endParaRPr/>
          </a:p>
        </p:txBody>
      </p:sp>
      <p:cxnSp>
        <p:nvCxnSpPr>
          <p:cNvPr id="168" name="Google Shape;168;p7"/>
          <p:cNvCxnSpPr/>
          <p:nvPr/>
        </p:nvCxnSpPr>
        <p:spPr>
          <a:xfrm>
            <a:off x="4291772" y="3344918"/>
            <a:ext cx="1" cy="305211"/>
          </a:xfrm>
          <a:prstGeom prst="straightConnector1">
            <a:avLst/>
          </a:prstGeom>
          <a:noFill/>
          <a:ln w="28575" cap="flat" cmpd="sng">
            <a:solidFill>
              <a:srgbClr val="000032"/>
            </a:solidFill>
            <a:prstDash val="solid"/>
            <a:miter lim="800000"/>
            <a:headEnd type="none" w="sm" len="sm"/>
            <a:tailEnd type="none" w="sm" len="sm"/>
          </a:ln>
        </p:spPr>
      </p:cxnSp>
      <p:sp>
        <p:nvSpPr>
          <p:cNvPr id="169" name="Google Shape;169;p7"/>
          <p:cNvSpPr/>
          <p:nvPr/>
        </p:nvSpPr>
        <p:spPr>
          <a:xfrm>
            <a:off x="2889548" y="3505537"/>
            <a:ext cx="2804452" cy="305621"/>
          </a:xfrm>
          <a:prstGeom prst="rect">
            <a:avLst/>
          </a:prstGeom>
          <a:solidFill>
            <a:schemeClr val="lt1"/>
          </a:solidFill>
          <a:ln w="19050" cap="flat" cmpd="sng">
            <a:solidFill>
              <a:srgbClr val="00003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800">
                <a:solidFill>
                  <a:srgbClr val="000032"/>
                </a:solidFill>
                <a:latin typeface="Arial"/>
                <a:ea typeface="Arial"/>
                <a:cs typeface="Arial"/>
                <a:sym typeface="Arial"/>
              </a:rPr>
              <a:t>Is it a predator?</a:t>
            </a:r>
            <a:endParaRPr/>
          </a:p>
        </p:txBody>
      </p:sp>
      <p:grpSp>
        <p:nvGrpSpPr>
          <p:cNvPr id="170" name="Google Shape;170;p7"/>
          <p:cNvGrpSpPr/>
          <p:nvPr/>
        </p:nvGrpSpPr>
        <p:grpSpPr>
          <a:xfrm>
            <a:off x="2030948" y="3249119"/>
            <a:ext cx="858600" cy="409229"/>
            <a:chOff x="2030948" y="3249119"/>
            <a:chExt cx="858600" cy="409229"/>
          </a:xfrm>
        </p:grpSpPr>
        <p:cxnSp>
          <p:nvCxnSpPr>
            <p:cNvPr id="171" name="Google Shape;171;p7"/>
            <p:cNvCxnSpPr>
              <a:stCxn id="169" idx="1"/>
            </p:cNvCxnSpPr>
            <p:nvPr/>
          </p:nvCxnSpPr>
          <p:spPr>
            <a:xfrm rot="10800000">
              <a:off x="2030948" y="3658348"/>
              <a:ext cx="858600" cy="0"/>
            </a:xfrm>
            <a:prstGeom prst="straightConnector1">
              <a:avLst/>
            </a:prstGeom>
            <a:noFill/>
            <a:ln w="28575" cap="flat" cmpd="sng">
              <a:solidFill>
                <a:srgbClr val="000032"/>
              </a:solidFill>
              <a:prstDash val="solid"/>
              <a:miter lim="800000"/>
              <a:headEnd type="none" w="sm" len="sm"/>
              <a:tailEnd type="none" w="sm" len="sm"/>
            </a:ln>
          </p:spPr>
        </p:cxnSp>
        <p:sp>
          <p:nvSpPr>
            <p:cNvPr id="172" name="Google Shape;172;p7"/>
            <p:cNvSpPr txBox="1"/>
            <p:nvPr/>
          </p:nvSpPr>
          <p:spPr>
            <a:xfrm>
              <a:off x="2132721" y="3249119"/>
              <a:ext cx="663717"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a:solidFill>
                    <a:srgbClr val="000032"/>
                  </a:solidFill>
                  <a:latin typeface="Arial"/>
                  <a:ea typeface="Arial"/>
                  <a:cs typeface="Arial"/>
                  <a:sym typeface="Arial"/>
                </a:rPr>
                <a:t>Yes</a:t>
              </a:r>
              <a:endParaRPr/>
            </a:p>
          </p:txBody>
        </p:sp>
      </p:grpSp>
      <p:sp>
        <p:nvSpPr>
          <p:cNvPr id="173" name="Google Shape;173;p7"/>
          <p:cNvSpPr/>
          <p:nvPr/>
        </p:nvSpPr>
        <p:spPr>
          <a:xfrm>
            <a:off x="2511646" y="4135926"/>
            <a:ext cx="3560257" cy="305621"/>
          </a:xfrm>
          <a:prstGeom prst="rect">
            <a:avLst/>
          </a:prstGeom>
          <a:solidFill>
            <a:schemeClr val="lt1"/>
          </a:solidFill>
          <a:ln w="19050" cap="flat" cmpd="sng">
            <a:solidFill>
              <a:srgbClr val="00003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800">
                <a:solidFill>
                  <a:srgbClr val="000032"/>
                </a:solidFill>
                <a:latin typeface="Arial"/>
                <a:ea typeface="Arial"/>
                <a:cs typeface="Arial"/>
                <a:sym typeface="Arial"/>
              </a:rPr>
              <a:t>Does it have long tail feathers?</a:t>
            </a:r>
            <a:endParaRPr/>
          </a:p>
        </p:txBody>
      </p:sp>
      <p:grpSp>
        <p:nvGrpSpPr>
          <p:cNvPr id="174" name="Google Shape;174;p7"/>
          <p:cNvGrpSpPr/>
          <p:nvPr/>
        </p:nvGrpSpPr>
        <p:grpSpPr>
          <a:xfrm>
            <a:off x="6076574" y="3946333"/>
            <a:ext cx="858463" cy="369332"/>
            <a:chOff x="6076574" y="3946333"/>
            <a:chExt cx="858463" cy="369332"/>
          </a:xfrm>
        </p:grpSpPr>
        <p:cxnSp>
          <p:nvCxnSpPr>
            <p:cNvPr id="175" name="Google Shape;175;p7"/>
            <p:cNvCxnSpPr/>
            <p:nvPr/>
          </p:nvCxnSpPr>
          <p:spPr>
            <a:xfrm rot="10800000">
              <a:off x="6076574" y="4278475"/>
              <a:ext cx="858463" cy="1"/>
            </a:xfrm>
            <a:prstGeom prst="straightConnector1">
              <a:avLst/>
            </a:prstGeom>
            <a:noFill/>
            <a:ln w="28575" cap="flat" cmpd="sng">
              <a:solidFill>
                <a:srgbClr val="000032"/>
              </a:solidFill>
              <a:prstDash val="solid"/>
              <a:miter lim="800000"/>
              <a:headEnd type="none" w="sm" len="sm"/>
              <a:tailEnd type="none" w="sm" len="sm"/>
            </a:ln>
          </p:spPr>
        </p:cxnSp>
        <p:sp>
          <p:nvSpPr>
            <p:cNvPr id="176" name="Google Shape;176;p7"/>
            <p:cNvSpPr txBox="1"/>
            <p:nvPr/>
          </p:nvSpPr>
          <p:spPr>
            <a:xfrm>
              <a:off x="6189995" y="3946333"/>
              <a:ext cx="663717"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a:solidFill>
                    <a:srgbClr val="000032"/>
                  </a:solidFill>
                  <a:latin typeface="Arial"/>
                  <a:ea typeface="Arial"/>
                  <a:cs typeface="Arial"/>
                  <a:sym typeface="Arial"/>
                </a:rPr>
                <a:t>Yes</a:t>
              </a:r>
              <a:endParaRPr/>
            </a:p>
          </p:txBody>
        </p:sp>
      </p:grpSp>
      <p:grpSp>
        <p:nvGrpSpPr>
          <p:cNvPr id="177" name="Google Shape;177;p7"/>
          <p:cNvGrpSpPr/>
          <p:nvPr/>
        </p:nvGrpSpPr>
        <p:grpSpPr>
          <a:xfrm>
            <a:off x="1429736" y="4591277"/>
            <a:ext cx="863637" cy="369332"/>
            <a:chOff x="1429736" y="4591277"/>
            <a:chExt cx="863637" cy="369332"/>
          </a:xfrm>
        </p:grpSpPr>
        <p:sp>
          <p:nvSpPr>
            <p:cNvPr id="178" name="Google Shape;178;p7"/>
            <p:cNvSpPr txBox="1"/>
            <p:nvPr/>
          </p:nvSpPr>
          <p:spPr>
            <a:xfrm>
              <a:off x="1629656" y="4591277"/>
              <a:ext cx="663717"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a:solidFill>
                    <a:srgbClr val="000032"/>
                  </a:solidFill>
                  <a:latin typeface="Arial"/>
                  <a:ea typeface="Arial"/>
                  <a:cs typeface="Arial"/>
                  <a:sym typeface="Arial"/>
                </a:rPr>
                <a:t>Yes</a:t>
              </a:r>
              <a:endParaRPr/>
            </a:p>
          </p:txBody>
        </p:sp>
        <p:cxnSp>
          <p:nvCxnSpPr>
            <p:cNvPr id="179" name="Google Shape;179;p7"/>
            <p:cNvCxnSpPr/>
            <p:nvPr/>
          </p:nvCxnSpPr>
          <p:spPr>
            <a:xfrm rot="10800000">
              <a:off x="1429736" y="4923419"/>
              <a:ext cx="858463" cy="1"/>
            </a:xfrm>
            <a:prstGeom prst="straightConnector1">
              <a:avLst/>
            </a:prstGeom>
            <a:noFill/>
            <a:ln w="28575" cap="flat" cmpd="sng">
              <a:solidFill>
                <a:srgbClr val="000032"/>
              </a:solidFill>
              <a:prstDash val="solid"/>
              <a:miter lim="800000"/>
              <a:headEnd type="none" w="sm" len="sm"/>
              <a:tailEnd type="none" w="sm" len="sm"/>
            </a:ln>
          </p:spPr>
        </p:cxnSp>
      </p:grpSp>
      <p:sp>
        <p:nvSpPr>
          <p:cNvPr id="180" name="Google Shape;180;p7"/>
          <p:cNvSpPr/>
          <p:nvPr/>
        </p:nvSpPr>
        <p:spPr>
          <a:xfrm>
            <a:off x="2247892" y="4767218"/>
            <a:ext cx="4087763" cy="317534"/>
          </a:xfrm>
          <a:prstGeom prst="rect">
            <a:avLst/>
          </a:prstGeom>
          <a:solidFill>
            <a:schemeClr val="lt1"/>
          </a:solidFill>
          <a:ln w="19050" cap="flat" cmpd="sng">
            <a:solidFill>
              <a:srgbClr val="00003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800">
                <a:solidFill>
                  <a:srgbClr val="000032"/>
                </a:solidFill>
                <a:latin typeface="Arial"/>
                <a:ea typeface="Arial"/>
                <a:cs typeface="Arial"/>
                <a:sym typeface="Arial"/>
              </a:rPr>
              <a:t>Does it have a red or orange breast?</a:t>
            </a:r>
            <a:endParaRPr/>
          </a:p>
        </p:txBody>
      </p:sp>
      <p:grpSp>
        <p:nvGrpSpPr>
          <p:cNvPr id="181" name="Google Shape;181;p7"/>
          <p:cNvGrpSpPr/>
          <p:nvPr/>
        </p:nvGrpSpPr>
        <p:grpSpPr>
          <a:xfrm>
            <a:off x="4195661" y="4411760"/>
            <a:ext cx="663717" cy="369332"/>
            <a:chOff x="4195661" y="4411760"/>
            <a:chExt cx="663717" cy="369332"/>
          </a:xfrm>
        </p:grpSpPr>
        <p:cxnSp>
          <p:nvCxnSpPr>
            <p:cNvPr id="182" name="Google Shape;182;p7"/>
            <p:cNvCxnSpPr>
              <a:stCxn id="180" idx="0"/>
              <a:endCxn id="173" idx="2"/>
            </p:cNvCxnSpPr>
            <p:nvPr/>
          </p:nvCxnSpPr>
          <p:spPr>
            <a:xfrm rot="10800000">
              <a:off x="4291774" y="4441418"/>
              <a:ext cx="0" cy="325800"/>
            </a:xfrm>
            <a:prstGeom prst="straightConnector1">
              <a:avLst/>
            </a:prstGeom>
            <a:noFill/>
            <a:ln w="28575" cap="flat" cmpd="sng">
              <a:solidFill>
                <a:srgbClr val="000032"/>
              </a:solidFill>
              <a:prstDash val="solid"/>
              <a:miter lim="800000"/>
              <a:headEnd type="none" w="sm" len="sm"/>
              <a:tailEnd type="none" w="sm" len="sm"/>
            </a:ln>
          </p:spPr>
        </p:cxnSp>
        <p:sp>
          <p:nvSpPr>
            <p:cNvPr id="183" name="Google Shape;183;p7"/>
            <p:cNvSpPr txBox="1"/>
            <p:nvPr/>
          </p:nvSpPr>
          <p:spPr>
            <a:xfrm>
              <a:off x="4195661" y="4411760"/>
              <a:ext cx="663717"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a:solidFill>
                    <a:srgbClr val="000032"/>
                  </a:solidFill>
                  <a:latin typeface="Arial"/>
                  <a:ea typeface="Arial"/>
                  <a:cs typeface="Arial"/>
                  <a:sym typeface="Arial"/>
                </a:rPr>
                <a:t>No</a:t>
              </a:r>
              <a:endParaRPr/>
            </a:p>
          </p:txBody>
        </p:sp>
      </p:grpSp>
      <p:grpSp>
        <p:nvGrpSpPr>
          <p:cNvPr id="184" name="Google Shape;184;p7"/>
          <p:cNvGrpSpPr/>
          <p:nvPr/>
        </p:nvGrpSpPr>
        <p:grpSpPr>
          <a:xfrm>
            <a:off x="4184239" y="5084752"/>
            <a:ext cx="663717" cy="418500"/>
            <a:chOff x="4195661" y="5084752"/>
            <a:chExt cx="663717" cy="418500"/>
          </a:xfrm>
        </p:grpSpPr>
        <p:cxnSp>
          <p:nvCxnSpPr>
            <p:cNvPr id="185" name="Google Shape;185;p7"/>
            <p:cNvCxnSpPr>
              <a:endCxn id="180" idx="2"/>
            </p:cNvCxnSpPr>
            <p:nvPr/>
          </p:nvCxnSpPr>
          <p:spPr>
            <a:xfrm rot="10800000">
              <a:off x="4303196" y="5084752"/>
              <a:ext cx="0" cy="418500"/>
            </a:xfrm>
            <a:prstGeom prst="straightConnector1">
              <a:avLst/>
            </a:prstGeom>
            <a:noFill/>
            <a:ln w="28575" cap="flat" cmpd="sng">
              <a:solidFill>
                <a:srgbClr val="000032"/>
              </a:solidFill>
              <a:prstDash val="solid"/>
              <a:miter lim="800000"/>
              <a:headEnd type="none" w="sm" len="sm"/>
              <a:tailEnd type="none" w="sm" len="sm"/>
            </a:ln>
          </p:spPr>
        </p:cxnSp>
        <p:sp>
          <p:nvSpPr>
            <p:cNvPr id="186" name="Google Shape;186;p7"/>
            <p:cNvSpPr txBox="1"/>
            <p:nvPr/>
          </p:nvSpPr>
          <p:spPr>
            <a:xfrm>
              <a:off x="4195661" y="5104150"/>
              <a:ext cx="663717"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a:solidFill>
                    <a:srgbClr val="000032"/>
                  </a:solidFill>
                  <a:latin typeface="Arial"/>
                  <a:ea typeface="Arial"/>
                  <a:cs typeface="Arial"/>
                  <a:sym typeface="Arial"/>
                </a:rPr>
                <a:t>No</a:t>
              </a:r>
              <a:endParaRPr/>
            </a:p>
          </p:txBody>
        </p:sp>
      </p:grpSp>
      <p:grpSp>
        <p:nvGrpSpPr>
          <p:cNvPr id="187" name="Google Shape;187;p7"/>
          <p:cNvGrpSpPr/>
          <p:nvPr/>
        </p:nvGrpSpPr>
        <p:grpSpPr>
          <a:xfrm>
            <a:off x="573887" y="3008644"/>
            <a:ext cx="1558834" cy="1386776"/>
            <a:chOff x="573887" y="3008644"/>
            <a:chExt cx="1558834" cy="1386776"/>
          </a:xfrm>
        </p:grpSpPr>
        <p:pic>
          <p:nvPicPr>
            <p:cNvPr id="188" name="Google Shape;188;p7"/>
            <p:cNvPicPr preferRelativeResize="0"/>
            <p:nvPr/>
          </p:nvPicPr>
          <p:blipFill rotWithShape="1">
            <a:blip r:embed="rId3">
              <a:alphaModFix/>
            </a:blip>
            <a:srcRect/>
            <a:stretch/>
          </p:blipFill>
          <p:spPr>
            <a:xfrm>
              <a:off x="605743" y="3008644"/>
              <a:ext cx="1526978" cy="1145233"/>
            </a:xfrm>
            <a:prstGeom prst="rect">
              <a:avLst/>
            </a:prstGeom>
            <a:noFill/>
            <a:ln>
              <a:noFill/>
            </a:ln>
          </p:spPr>
        </p:pic>
        <p:sp>
          <p:nvSpPr>
            <p:cNvPr id="189" name="Google Shape;189;p7"/>
            <p:cNvSpPr txBox="1"/>
            <p:nvPr/>
          </p:nvSpPr>
          <p:spPr>
            <a:xfrm>
              <a:off x="573887" y="4118421"/>
              <a:ext cx="1558834" cy="27699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200" b="1">
                  <a:solidFill>
                    <a:srgbClr val="000032"/>
                  </a:solidFill>
                  <a:latin typeface="Arial"/>
                  <a:ea typeface="Arial"/>
                  <a:cs typeface="Arial"/>
                  <a:sym typeface="Arial"/>
                </a:rPr>
                <a:t>Falcon</a:t>
              </a:r>
              <a:endParaRPr sz="1800" b="1">
                <a:solidFill>
                  <a:srgbClr val="000032"/>
                </a:solidFill>
                <a:latin typeface="Arial"/>
                <a:ea typeface="Arial"/>
                <a:cs typeface="Arial"/>
                <a:sym typeface="Arial"/>
              </a:endParaRPr>
            </a:p>
          </p:txBody>
        </p:sp>
      </p:grpSp>
      <p:grpSp>
        <p:nvGrpSpPr>
          <p:cNvPr id="190" name="Google Shape;190;p7"/>
          <p:cNvGrpSpPr/>
          <p:nvPr/>
        </p:nvGrpSpPr>
        <p:grpSpPr>
          <a:xfrm>
            <a:off x="369308" y="4499118"/>
            <a:ext cx="1558834" cy="1064863"/>
            <a:chOff x="369308" y="4499118"/>
            <a:chExt cx="1558834" cy="1064863"/>
          </a:xfrm>
        </p:grpSpPr>
        <p:pic>
          <p:nvPicPr>
            <p:cNvPr id="191" name="Google Shape;191;p7"/>
            <p:cNvPicPr preferRelativeResize="0"/>
            <p:nvPr/>
          </p:nvPicPr>
          <p:blipFill rotWithShape="1">
            <a:blip r:embed="rId4">
              <a:alphaModFix/>
            </a:blip>
            <a:srcRect/>
            <a:stretch/>
          </p:blipFill>
          <p:spPr>
            <a:xfrm>
              <a:off x="608618" y="4499118"/>
              <a:ext cx="1073332" cy="804999"/>
            </a:xfrm>
            <a:prstGeom prst="rect">
              <a:avLst/>
            </a:prstGeom>
            <a:noFill/>
            <a:ln>
              <a:noFill/>
            </a:ln>
          </p:spPr>
        </p:pic>
        <p:sp>
          <p:nvSpPr>
            <p:cNvPr id="192" name="Google Shape;192;p7"/>
            <p:cNvSpPr txBox="1"/>
            <p:nvPr/>
          </p:nvSpPr>
          <p:spPr>
            <a:xfrm>
              <a:off x="369308" y="5286982"/>
              <a:ext cx="1558834" cy="27699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200" b="1">
                  <a:solidFill>
                    <a:srgbClr val="000032"/>
                  </a:solidFill>
                  <a:latin typeface="Arial"/>
                  <a:ea typeface="Arial"/>
                  <a:cs typeface="Arial"/>
                  <a:sym typeface="Arial"/>
                </a:rPr>
                <a:t>Robin</a:t>
              </a:r>
              <a:endParaRPr sz="1800" b="1">
                <a:solidFill>
                  <a:srgbClr val="000032"/>
                </a:solidFill>
                <a:latin typeface="Arial"/>
                <a:ea typeface="Arial"/>
                <a:cs typeface="Arial"/>
                <a:sym typeface="Arial"/>
              </a:endParaRPr>
            </a:p>
          </p:txBody>
        </p:sp>
      </p:grpSp>
      <p:grpSp>
        <p:nvGrpSpPr>
          <p:cNvPr id="193" name="Google Shape;193;p7"/>
          <p:cNvGrpSpPr/>
          <p:nvPr/>
        </p:nvGrpSpPr>
        <p:grpSpPr>
          <a:xfrm>
            <a:off x="6924314" y="3742791"/>
            <a:ext cx="1558834" cy="1339209"/>
            <a:chOff x="6924314" y="3742791"/>
            <a:chExt cx="1558834" cy="1339209"/>
          </a:xfrm>
        </p:grpSpPr>
        <p:pic>
          <p:nvPicPr>
            <p:cNvPr id="194" name="Google Shape;194;p7"/>
            <p:cNvPicPr preferRelativeResize="0"/>
            <p:nvPr/>
          </p:nvPicPr>
          <p:blipFill rotWithShape="1">
            <a:blip r:embed="rId5">
              <a:alphaModFix/>
            </a:blip>
            <a:srcRect/>
            <a:stretch/>
          </p:blipFill>
          <p:spPr>
            <a:xfrm>
              <a:off x="6935037" y="3742791"/>
              <a:ext cx="1537389" cy="1071368"/>
            </a:xfrm>
            <a:prstGeom prst="rect">
              <a:avLst/>
            </a:prstGeom>
            <a:noFill/>
            <a:ln>
              <a:noFill/>
            </a:ln>
          </p:spPr>
        </p:pic>
        <p:sp>
          <p:nvSpPr>
            <p:cNvPr id="195" name="Google Shape;195;p7"/>
            <p:cNvSpPr txBox="1"/>
            <p:nvPr/>
          </p:nvSpPr>
          <p:spPr>
            <a:xfrm>
              <a:off x="6924314" y="4805001"/>
              <a:ext cx="1558834" cy="27699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200" b="1">
                  <a:solidFill>
                    <a:srgbClr val="000032"/>
                  </a:solidFill>
                  <a:latin typeface="Arial"/>
                  <a:ea typeface="Arial"/>
                  <a:cs typeface="Arial"/>
                  <a:sym typeface="Arial"/>
                </a:rPr>
                <a:t>Pheasant</a:t>
              </a:r>
              <a:endParaRPr sz="1800" b="1">
                <a:solidFill>
                  <a:srgbClr val="000032"/>
                </a:solidFill>
                <a:latin typeface="Arial"/>
                <a:ea typeface="Arial"/>
                <a:cs typeface="Arial"/>
                <a:sym typeface="Arial"/>
              </a:endParaRPr>
            </a:p>
          </p:txBody>
        </p:sp>
      </p:grpSp>
      <p:grpSp>
        <p:nvGrpSpPr>
          <p:cNvPr id="196" name="Google Shape;196;p7"/>
          <p:cNvGrpSpPr/>
          <p:nvPr/>
        </p:nvGrpSpPr>
        <p:grpSpPr>
          <a:xfrm>
            <a:off x="3681357" y="5439103"/>
            <a:ext cx="2393574" cy="829085"/>
            <a:chOff x="3692779" y="5439103"/>
            <a:chExt cx="2393574" cy="829085"/>
          </a:xfrm>
        </p:grpSpPr>
        <p:pic>
          <p:nvPicPr>
            <p:cNvPr id="197" name="Google Shape;197;p7"/>
            <p:cNvPicPr preferRelativeResize="0"/>
            <p:nvPr/>
          </p:nvPicPr>
          <p:blipFill rotWithShape="1">
            <a:blip r:embed="rId6">
              <a:alphaModFix/>
            </a:blip>
            <a:srcRect/>
            <a:stretch/>
          </p:blipFill>
          <p:spPr>
            <a:xfrm>
              <a:off x="3692779" y="5439103"/>
              <a:ext cx="1243628" cy="829085"/>
            </a:xfrm>
            <a:prstGeom prst="rect">
              <a:avLst/>
            </a:prstGeom>
            <a:noFill/>
            <a:ln>
              <a:noFill/>
            </a:ln>
          </p:spPr>
        </p:pic>
        <p:sp>
          <p:nvSpPr>
            <p:cNvPr id="198" name="Google Shape;198;p7"/>
            <p:cNvSpPr txBox="1"/>
            <p:nvPr/>
          </p:nvSpPr>
          <p:spPr>
            <a:xfrm>
              <a:off x="4527519" y="5732335"/>
              <a:ext cx="1558834" cy="27699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200" b="1">
                  <a:solidFill>
                    <a:srgbClr val="000032"/>
                  </a:solidFill>
                  <a:latin typeface="Arial"/>
                  <a:ea typeface="Arial"/>
                  <a:cs typeface="Arial"/>
                  <a:sym typeface="Arial"/>
                </a:rPr>
                <a:t>Sparrow</a:t>
              </a:r>
              <a:endParaRPr sz="1800" b="1">
                <a:solidFill>
                  <a:srgbClr val="000032"/>
                </a:solidFill>
                <a:latin typeface="Arial"/>
                <a:ea typeface="Arial"/>
                <a:cs typeface="Arial"/>
                <a:sym typeface="Arial"/>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200"/>
                                  </p:stCondLst>
                                  <p:childTnLst>
                                    <p:set>
                                      <p:cBhvr>
                                        <p:cTn id="6" dur="1" fill="hold">
                                          <p:stCondLst>
                                            <p:cond delay="0"/>
                                          </p:stCondLst>
                                        </p:cTn>
                                        <p:tgtEl>
                                          <p:spTgt spid="159"/>
                                        </p:tgtEl>
                                        <p:attrNameLst>
                                          <p:attrName>style.visibility</p:attrName>
                                        </p:attrNameLst>
                                      </p:cBhvr>
                                      <p:to>
                                        <p:strVal val="visible"/>
                                      </p:to>
                                    </p:set>
                                    <p:animEffect transition="in" filter="fade">
                                      <p:cBhvr>
                                        <p:cTn id="7" dur="500"/>
                                        <p:tgtEl>
                                          <p:spTgt spid="159"/>
                                        </p:tgtEl>
                                      </p:cBhvr>
                                    </p:animEffect>
                                  </p:childTnLst>
                                </p:cTn>
                              </p:par>
                              <p:par>
                                <p:cTn id="8" presetID="10" presetClass="entr" presetSubtype="0" fill="hold" nodeType="withEffect">
                                  <p:stCondLst>
                                    <p:cond delay="700"/>
                                  </p:stCondLst>
                                  <p:childTnLst>
                                    <p:set>
                                      <p:cBhvr>
                                        <p:cTn id="9" dur="1" fill="hold">
                                          <p:stCondLst>
                                            <p:cond delay="0"/>
                                          </p:stCondLst>
                                        </p:cTn>
                                        <p:tgtEl>
                                          <p:spTgt spid="166"/>
                                        </p:tgtEl>
                                        <p:attrNameLst>
                                          <p:attrName>style.visibility</p:attrName>
                                        </p:attrNameLst>
                                      </p:cBhvr>
                                      <p:to>
                                        <p:strVal val="visible"/>
                                      </p:to>
                                    </p:set>
                                    <p:animEffect transition="in" filter="fade">
                                      <p:cBhvr>
                                        <p:cTn id="10" dur="500"/>
                                        <p:tgtEl>
                                          <p:spTgt spid="166"/>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67"/>
                                        </p:tgtEl>
                                        <p:attrNameLst>
                                          <p:attrName>style.visibility</p:attrName>
                                        </p:attrNameLst>
                                      </p:cBhvr>
                                      <p:to>
                                        <p:strVal val="visible"/>
                                      </p:to>
                                    </p:set>
                                    <p:animEffect transition="in" filter="fade">
                                      <p:cBhvr>
                                        <p:cTn id="15" dur="500"/>
                                        <p:tgtEl>
                                          <p:spTgt spid="167"/>
                                        </p:tgtEl>
                                      </p:cBhvr>
                                    </p:animEffect>
                                  </p:childTnLst>
                                </p:cTn>
                              </p:par>
                              <p:par>
                                <p:cTn id="16" presetID="10" presetClass="entr" presetSubtype="0" fill="hold" nodeType="withEffect">
                                  <p:stCondLst>
                                    <p:cond delay="1700"/>
                                  </p:stCondLst>
                                  <p:childTnLst>
                                    <p:set>
                                      <p:cBhvr>
                                        <p:cTn id="17" dur="1" fill="hold">
                                          <p:stCondLst>
                                            <p:cond delay="0"/>
                                          </p:stCondLst>
                                        </p:cTn>
                                        <p:tgtEl>
                                          <p:spTgt spid="168"/>
                                        </p:tgtEl>
                                        <p:attrNameLst>
                                          <p:attrName>style.visibility</p:attrName>
                                        </p:attrNameLst>
                                      </p:cBhvr>
                                      <p:to>
                                        <p:strVal val="visible"/>
                                      </p:to>
                                    </p:set>
                                    <p:animEffect transition="in" filter="fade">
                                      <p:cBhvr>
                                        <p:cTn id="18" dur="500"/>
                                        <p:tgtEl>
                                          <p:spTgt spid="168"/>
                                        </p:tgtEl>
                                      </p:cBhvr>
                                    </p:animEffect>
                                  </p:childTnLst>
                                </p:cTn>
                              </p:par>
                              <p:par>
                                <p:cTn id="19" presetID="10" presetClass="entr" presetSubtype="0" fill="hold" nodeType="withEffect">
                                  <p:stCondLst>
                                    <p:cond delay="1700"/>
                                  </p:stCondLst>
                                  <p:childTnLst>
                                    <p:set>
                                      <p:cBhvr>
                                        <p:cTn id="20" dur="1" fill="hold">
                                          <p:stCondLst>
                                            <p:cond delay="0"/>
                                          </p:stCondLst>
                                        </p:cTn>
                                        <p:tgtEl>
                                          <p:spTgt spid="169"/>
                                        </p:tgtEl>
                                        <p:attrNameLst>
                                          <p:attrName>style.visibility</p:attrName>
                                        </p:attrNameLst>
                                      </p:cBhvr>
                                      <p:to>
                                        <p:strVal val="visible"/>
                                      </p:to>
                                    </p:set>
                                    <p:animEffect transition="in" filter="fade">
                                      <p:cBhvr>
                                        <p:cTn id="21" dur="500"/>
                                        <p:tgtEl>
                                          <p:spTgt spid="169"/>
                                        </p:tgtEl>
                                      </p:cBhvr>
                                    </p:animEffect>
                                  </p:childTnLst>
                                </p:cTn>
                              </p:par>
                              <p:par>
                                <p:cTn id="22" presetID="10" presetClass="entr" presetSubtype="0" fill="hold" nodeType="withEffect">
                                  <p:stCondLst>
                                    <p:cond delay="3000"/>
                                  </p:stCondLst>
                                  <p:childTnLst>
                                    <p:set>
                                      <p:cBhvr>
                                        <p:cTn id="23" dur="1" fill="hold">
                                          <p:stCondLst>
                                            <p:cond delay="0"/>
                                          </p:stCondLst>
                                        </p:cTn>
                                        <p:tgtEl>
                                          <p:spTgt spid="170"/>
                                        </p:tgtEl>
                                        <p:attrNameLst>
                                          <p:attrName>style.visibility</p:attrName>
                                        </p:attrNameLst>
                                      </p:cBhvr>
                                      <p:to>
                                        <p:strVal val="visible"/>
                                      </p:to>
                                    </p:set>
                                    <p:animEffect transition="in" filter="fade">
                                      <p:cBhvr>
                                        <p:cTn id="24" dur="600"/>
                                        <p:tgtEl>
                                          <p:spTgt spid="170"/>
                                        </p:tgtEl>
                                      </p:cBhvr>
                                    </p:animEffect>
                                  </p:childTnLst>
                                </p:cTn>
                              </p:par>
                              <p:par>
                                <p:cTn id="25" presetID="10" presetClass="entr" presetSubtype="0" fill="hold" nodeType="withEffect">
                                  <p:stCondLst>
                                    <p:cond delay="3200"/>
                                  </p:stCondLst>
                                  <p:childTnLst>
                                    <p:set>
                                      <p:cBhvr>
                                        <p:cTn id="26" dur="1" fill="hold">
                                          <p:stCondLst>
                                            <p:cond delay="0"/>
                                          </p:stCondLst>
                                        </p:cTn>
                                        <p:tgtEl>
                                          <p:spTgt spid="187"/>
                                        </p:tgtEl>
                                        <p:attrNameLst>
                                          <p:attrName>style.visibility</p:attrName>
                                        </p:attrNameLst>
                                      </p:cBhvr>
                                      <p:to>
                                        <p:strVal val="visible"/>
                                      </p:to>
                                    </p:set>
                                    <p:animEffect transition="in" filter="fade">
                                      <p:cBhvr>
                                        <p:cTn id="27" dur="500"/>
                                        <p:tgtEl>
                                          <p:spTgt spid="187"/>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56"/>
                                        </p:tgtEl>
                                        <p:attrNameLst>
                                          <p:attrName>style.visibility</p:attrName>
                                        </p:attrNameLst>
                                      </p:cBhvr>
                                      <p:to>
                                        <p:strVal val="visible"/>
                                      </p:to>
                                    </p:set>
                                    <p:animEffect transition="in" filter="fade">
                                      <p:cBhvr>
                                        <p:cTn id="32" dur="500"/>
                                        <p:tgtEl>
                                          <p:spTgt spid="156"/>
                                        </p:tgtEl>
                                      </p:cBhvr>
                                    </p:animEffect>
                                  </p:childTnLst>
                                </p:cTn>
                              </p:par>
                              <p:par>
                                <p:cTn id="33" presetID="10" presetClass="entr" presetSubtype="0" fill="hold" nodeType="withEffect">
                                  <p:stCondLst>
                                    <p:cond delay="700"/>
                                  </p:stCondLst>
                                  <p:childTnLst>
                                    <p:set>
                                      <p:cBhvr>
                                        <p:cTn id="34" dur="1" fill="hold">
                                          <p:stCondLst>
                                            <p:cond delay="0"/>
                                          </p:stCondLst>
                                        </p:cTn>
                                        <p:tgtEl>
                                          <p:spTgt spid="173"/>
                                        </p:tgtEl>
                                        <p:attrNameLst>
                                          <p:attrName>style.visibility</p:attrName>
                                        </p:attrNameLst>
                                      </p:cBhvr>
                                      <p:to>
                                        <p:strVal val="visible"/>
                                      </p:to>
                                    </p:set>
                                    <p:animEffect transition="in" filter="fade">
                                      <p:cBhvr>
                                        <p:cTn id="35" dur="500"/>
                                        <p:tgtEl>
                                          <p:spTgt spid="173"/>
                                        </p:tgtEl>
                                      </p:cBhvr>
                                    </p:animEffect>
                                  </p:childTnLst>
                                </p:cTn>
                              </p:par>
                              <p:par>
                                <p:cTn id="36" presetID="10" presetClass="entr" presetSubtype="0" fill="hold" nodeType="withEffect">
                                  <p:stCondLst>
                                    <p:cond delay="1400"/>
                                  </p:stCondLst>
                                  <p:childTnLst>
                                    <p:set>
                                      <p:cBhvr>
                                        <p:cTn id="37" dur="1" fill="hold">
                                          <p:stCondLst>
                                            <p:cond delay="0"/>
                                          </p:stCondLst>
                                        </p:cTn>
                                        <p:tgtEl>
                                          <p:spTgt spid="174"/>
                                        </p:tgtEl>
                                        <p:attrNameLst>
                                          <p:attrName>style.visibility</p:attrName>
                                        </p:attrNameLst>
                                      </p:cBhvr>
                                      <p:to>
                                        <p:strVal val="visible"/>
                                      </p:to>
                                    </p:set>
                                    <p:animEffect transition="in" filter="fade">
                                      <p:cBhvr>
                                        <p:cTn id="38" dur="500"/>
                                        <p:tgtEl>
                                          <p:spTgt spid="174"/>
                                        </p:tgtEl>
                                      </p:cBhvr>
                                    </p:animEffect>
                                  </p:childTnLst>
                                </p:cTn>
                              </p:par>
                              <p:par>
                                <p:cTn id="39" presetID="10" presetClass="entr" presetSubtype="0" fill="hold" nodeType="withEffect">
                                  <p:stCondLst>
                                    <p:cond delay="1600"/>
                                  </p:stCondLst>
                                  <p:childTnLst>
                                    <p:set>
                                      <p:cBhvr>
                                        <p:cTn id="40" dur="1" fill="hold">
                                          <p:stCondLst>
                                            <p:cond delay="0"/>
                                          </p:stCondLst>
                                        </p:cTn>
                                        <p:tgtEl>
                                          <p:spTgt spid="193"/>
                                        </p:tgtEl>
                                        <p:attrNameLst>
                                          <p:attrName>style.visibility</p:attrName>
                                        </p:attrNameLst>
                                      </p:cBhvr>
                                      <p:to>
                                        <p:strVal val="visible"/>
                                      </p:to>
                                    </p:set>
                                    <p:animEffect transition="in" filter="fade">
                                      <p:cBhvr>
                                        <p:cTn id="41" dur="500"/>
                                        <p:tgtEl>
                                          <p:spTgt spid="193"/>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nodeType="clickEffect">
                                  <p:stCondLst>
                                    <p:cond delay="0"/>
                                  </p:stCondLst>
                                  <p:childTnLst>
                                    <p:set>
                                      <p:cBhvr>
                                        <p:cTn id="45" dur="1" fill="hold">
                                          <p:stCondLst>
                                            <p:cond delay="0"/>
                                          </p:stCondLst>
                                        </p:cTn>
                                        <p:tgtEl>
                                          <p:spTgt spid="181"/>
                                        </p:tgtEl>
                                        <p:attrNameLst>
                                          <p:attrName>style.visibility</p:attrName>
                                        </p:attrNameLst>
                                      </p:cBhvr>
                                      <p:to>
                                        <p:strVal val="visible"/>
                                      </p:to>
                                    </p:set>
                                    <p:animEffect transition="in" filter="fade">
                                      <p:cBhvr>
                                        <p:cTn id="46" dur="500"/>
                                        <p:tgtEl>
                                          <p:spTgt spid="181"/>
                                        </p:tgtEl>
                                      </p:cBhvr>
                                    </p:animEffect>
                                  </p:childTnLst>
                                </p:cTn>
                              </p:par>
                              <p:par>
                                <p:cTn id="47" presetID="10" presetClass="entr" presetSubtype="0" fill="hold" nodeType="withEffect">
                                  <p:stCondLst>
                                    <p:cond delay="1000"/>
                                  </p:stCondLst>
                                  <p:childTnLst>
                                    <p:set>
                                      <p:cBhvr>
                                        <p:cTn id="48" dur="1" fill="hold">
                                          <p:stCondLst>
                                            <p:cond delay="0"/>
                                          </p:stCondLst>
                                        </p:cTn>
                                        <p:tgtEl>
                                          <p:spTgt spid="180"/>
                                        </p:tgtEl>
                                        <p:attrNameLst>
                                          <p:attrName>style.visibility</p:attrName>
                                        </p:attrNameLst>
                                      </p:cBhvr>
                                      <p:to>
                                        <p:strVal val="visible"/>
                                      </p:to>
                                    </p:set>
                                    <p:animEffect transition="in" filter="fade">
                                      <p:cBhvr>
                                        <p:cTn id="49" dur="500"/>
                                        <p:tgtEl>
                                          <p:spTgt spid="180"/>
                                        </p:tgtEl>
                                      </p:cBhvr>
                                    </p:animEffect>
                                  </p:childTnLst>
                                </p:cTn>
                              </p:par>
                              <p:par>
                                <p:cTn id="50" presetID="10" presetClass="entr" presetSubtype="0" fill="hold" nodeType="withEffect">
                                  <p:stCondLst>
                                    <p:cond delay="2000"/>
                                  </p:stCondLst>
                                  <p:childTnLst>
                                    <p:set>
                                      <p:cBhvr>
                                        <p:cTn id="51" dur="1" fill="hold">
                                          <p:stCondLst>
                                            <p:cond delay="0"/>
                                          </p:stCondLst>
                                        </p:cTn>
                                        <p:tgtEl>
                                          <p:spTgt spid="177"/>
                                        </p:tgtEl>
                                        <p:attrNameLst>
                                          <p:attrName>style.visibility</p:attrName>
                                        </p:attrNameLst>
                                      </p:cBhvr>
                                      <p:to>
                                        <p:strVal val="visible"/>
                                      </p:to>
                                    </p:set>
                                    <p:animEffect transition="in" filter="fade">
                                      <p:cBhvr>
                                        <p:cTn id="52" dur="500"/>
                                        <p:tgtEl>
                                          <p:spTgt spid="177"/>
                                        </p:tgtEl>
                                      </p:cBhvr>
                                    </p:animEffect>
                                  </p:childTnLst>
                                </p:cTn>
                              </p:par>
                              <p:par>
                                <p:cTn id="53" presetID="10" presetClass="entr" presetSubtype="0" fill="hold" nodeType="withEffect">
                                  <p:stCondLst>
                                    <p:cond delay="2100"/>
                                  </p:stCondLst>
                                  <p:childTnLst>
                                    <p:set>
                                      <p:cBhvr>
                                        <p:cTn id="54" dur="1" fill="hold">
                                          <p:stCondLst>
                                            <p:cond delay="0"/>
                                          </p:stCondLst>
                                        </p:cTn>
                                        <p:tgtEl>
                                          <p:spTgt spid="190"/>
                                        </p:tgtEl>
                                        <p:attrNameLst>
                                          <p:attrName>style.visibility</p:attrName>
                                        </p:attrNameLst>
                                      </p:cBhvr>
                                      <p:to>
                                        <p:strVal val="visible"/>
                                      </p:to>
                                    </p:set>
                                    <p:animEffect transition="in" filter="fade">
                                      <p:cBhvr>
                                        <p:cTn id="55" dur="500"/>
                                        <p:tgtEl>
                                          <p:spTgt spid="190"/>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nodeType="clickEffect">
                                  <p:stCondLst>
                                    <p:cond delay="0"/>
                                  </p:stCondLst>
                                  <p:childTnLst>
                                    <p:set>
                                      <p:cBhvr>
                                        <p:cTn id="59" dur="1" fill="hold">
                                          <p:stCondLst>
                                            <p:cond delay="0"/>
                                          </p:stCondLst>
                                        </p:cTn>
                                        <p:tgtEl>
                                          <p:spTgt spid="184"/>
                                        </p:tgtEl>
                                        <p:attrNameLst>
                                          <p:attrName>style.visibility</p:attrName>
                                        </p:attrNameLst>
                                      </p:cBhvr>
                                      <p:to>
                                        <p:strVal val="visible"/>
                                      </p:to>
                                    </p:set>
                                    <p:animEffect transition="in" filter="fade">
                                      <p:cBhvr>
                                        <p:cTn id="60" dur="500"/>
                                        <p:tgtEl>
                                          <p:spTgt spid="184"/>
                                        </p:tgtEl>
                                      </p:cBhvr>
                                    </p:animEffect>
                                  </p:childTnLst>
                                </p:cTn>
                              </p:par>
                              <p:par>
                                <p:cTn id="61" presetID="10" presetClass="entr" presetSubtype="0" fill="hold" nodeType="withEffect">
                                  <p:stCondLst>
                                    <p:cond delay="600"/>
                                  </p:stCondLst>
                                  <p:childTnLst>
                                    <p:set>
                                      <p:cBhvr>
                                        <p:cTn id="62" dur="1" fill="hold">
                                          <p:stCondLst>
                                            <p:cond delay="0"/>
                                          </p:stCondLst>
                                        </p:cTn>
                                        <p:tgtEl>
                                          <p:spTgt spid="196"/>
                                        </p:tgtEl>
                                        <p:attrNameLst>
                                          <p:attrName>style.visibility</p:attrName>
                                        </p:attrNameLst>
                                      </p:cBhvr>
                                      <p:to>
                                        <p:strVal val="visible"/>
                                      </p:to>
                                    </p:set>
                                    <p:animEffect transition="in" filter="fade">
                                      <p:cBhvr>
                                        <p:cTn id="63" dur="500"/>
                                        <p:tgtEl>
                                          <p:spTgt spid="1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02"/>
        <p:cNvGrpSpPr/>
        <p:nvPr/>
      </p:nvGrpSpPr>
      <p:grpSpPr>
        <a:xfrm>
          <a:off x="0" y="0"/>
          <a:ext cx="0" cy="0"/>
          <a:chOff x="0" y="0"/>
          <a:chExt cx="0" cy="0"/>
        </a:xfrm>
      </p:grpSpPr>
      <p:cxnSp>
        <p:nvCxnSpPr>
          <p:cNvPr id="203" name="Google Shape;203;p8"/>
          <p:cNvCxnSpPr/>
          <p:nvPr/>
        </p:nvCxnSpPr>
        <p:spPr>
          <a:xfrm rot="10800000">
            <a:off x="2065688" y="1803905"/>
            <a:ext cx="858463" cy="1"/>
          </a:xfrm>
          <a:prstGeom prst="straightConnector1">
            <a:avLst/>
          </a:prstGeom>
          <a:noFill/>
          <a:ln w="28575" cap="flat" cmpd="sng">
            <a:solidFill>
              <a:srgbClr val="000032"/>
            </a:solidFill>
            <a:prstDash val="solid"/>
            <a:miter lim="800000"/>
            <a:headEnd type="none" w="sm" len="sm"/>
            <a:tailEnd type="none" w="sm" len="sm"/>
          </a:ln>
        </p:spPr>
      </p:cxnSp>
      <p:grpSp>
        <p:nvGrpSpPr>
          <p:cNvPr id="204" name="Google Shape;204;p8"/>
          <p:cNvGrpSpPr/>
          <p:nvPr/>
        </p:nvGrpSpPr>
        <p:grpSpPr>
          <a:xfrm>
            <a:off x="4157407" y="1808173"/>
            <a:ext cx="663717" cy="542493"/>
            <a:chOff x="4157407" y="3654396"/>
            <a:chExt cx="663717" cy="542493"/>
          </a:xfrm>
        </p:grpSpPr>
        <p:cxnSp>
          <p:nvCxnSpPr>
            <p:cNvPr id="205" name="Google Shape;205;p8"/>
            <p:cNvCxnSpPr/>
            <p:nvPr/>
          </p:nvCxnSpPr>
          <p:spPr>
            <a:xfrm rot="10800000">
              <a:off x="4291774" y="3654396"/>
              <a:ext cx="1" cy="542493"/>
            </a:xfrm>
            <a:prstGeom prst="straightConnector1">
              <a:avLst/>
            </a:prstGeom>
            <a:noFill/>
            <a:ln w="28575" cap="flat" cmpd="sng">
              <a:solidFill>
                <a:srgbClr val="000032"/>
              </a:solidFill>
              <a:prstDash val="solid"/>
              <a:miter lim="800000"/>
              <a:headEnd type="none" w="sm" len="sm"/>
              <a:tailEnd type="none" w="sm" len="sm"/>
            </a:ln>
          </p:spPr>
        </p:cxnSp>
        <p:sp>
          <p:nvSpPr>
            <p:cNvPr id="206" name="Google Shape;206;p8"/>
            <p:cNvSpPr txBox="1"/>
            <p:nvPr/>
          </p:nvSpPr>
          <p:spPr>
            <a:xfrm>
              <a:off x="4157407" y="3788876"/>
              <a:ext cx="663717"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a:solidFill>
                    <a:srgbClr val="000032"/>
                  </a:solidFill>
                  <a:latin typeface="Arial"/>
                  <a:ea typeface="Arial"/>
                  <a:cs typeface="Arial"/>
                  <a:sym typeface="Arial"/>
                </a:rPr>
                <a:t>No</a:t>
              </a:r>
              <a:endParaRPr/>
            </a:p>
          </p:txBody>
        </p:sp>
      </p:grpSp>
      <p:sp>
        <p:nvSpPr>
          <p:cNvPr id="207" name="Google Shape;207;p8"/>
          <p:cNvSpPr txBox="1"/>
          <p:nvPr/>
        </p:nvSpPr>
        <p:spPr>
          <a:xfrm>
            <a:off x="635180" y="731226"/>
            <a:ext cx="7289619"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a:solidFill>
                  <a:srgbClr val="000032"/>
                </a:solidFill>
                <a:latin typeface="Arial"/>
                <a:ea typeface="Arial"/>
                <a:cs typeface="Arial"/>
                <a:sym typeface="Arial"/>
              </a:rPr>
              <a:t>A classification key to sort birds, for example, might look like this:</a:t>
            </a:r>
            <a:endParaRPr/>
          </a:p>
        </p:txBody>
      </p:sp>
      <p:cxnSp>
        <p:nvCxnSpPr>
          <p:cNvPr id="208" name="Google Shape;208;p8"/>
          <p:cNvCxnSpPr/>
          <p:nvPr/>
        </p:nvCxnSpPr>
        <p:spPr>
          <a:xfrm>
            <a:off x="4291772" y="1498695"/>
            <a:ext cx="1" cy="305211"/>
          </a:xfrm>
          <a:prstGeom prst="straightConnector1">
            <a:avLst/>
          </a:prstGeom>
          <a:noFill/>
          <a:ln w="28575" cap="flat" cmpd="sng">
            <a:solidFill>
              <a:srgbClr val="000032"/>
            </a:solidFill>
            <a:prstDash val="solid"/>
            <a:miter lim="800000"/>
            <a:headEnd type="none" w="sm" len="sm"/>
            <a:tailEnd type="none" w="sm" len="sm"/>
          </a:ln>
        </p:spPr>
      </p:cxnSp>
      <p:sp>
        <p:nvSpPr>
          <p:cNvPr id="209" name="Google Shape;209;p8"/>
          <p:cNvSpPr txBox="1"/>
          <p:nvPr/>
        </p:nvSpPr>
        <p:spPr>
          <a:xfrm>
            <a:off x="2161974" y="1449797"/>
            <a:ext cx="663717"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a:solidFill>
                  <a:srgbClr val="000032"/>
                </a:solidFill>
                <a:latin typeface="Arial"/>
                <a:ea typeface="Arial"/>
                <a:cs typeface="Arial"/>
                <a:sym typeface="Arial"/>
              </a:rPr>
              <a:t>Yes</a:t>
            </a:r>
            <a:endParaRPr/>
          </a:p>
        </p:txBody>
      </p:sp>
      <p:sp>
        <p:nvSpPr>
          <p:cNvPr id="210" name="Google Shape;210;p8"/>
          <p:cNvSpPr/>
          <p:nvPr/>
        </p:nvSpPr>
        <p:spPr>
          <a:xfrm>
            <a:off x="2511646" y="2289703"/>
            <a:ext cx="3560257" cy="305621"/>
          </a:xfrm>
          <a:prstGeom prst="rect">
            <a:avLst/>
          </a:prstGeom>
          <a:solidFill>
            <a:schemeClr val="lt1"/>
          </a:solidFill>
          <a:ln w="19050" cap="flat" cmpd="sng">
            <a:solidFill>
              <a:srgbClr val="00003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800">
                <a:solidFill>
                  <a:srgbClr val="000032"/>
                </a:solidFill>
                <a:latin typeface="Arial"/>
                <a:ea typeface="Arial"/>
                <a:cs typeface="Arial"/>
                <a:sym typeface="Arial"/>
              </a:rPr>
              <a:t>Does it have long tail feathers?</a:t>
            </a:r>
            <a:endParaRPr/>
          </a:p>
        </p:txBody>
      </p:sp>
      <p:grpSp>
        <p:nvGrpSpPr>
          <p:cNvPr id="211" name="Google Shape;211;p8"/>
          <p:cNvGrpSpPr/>
          <p:nvPr/>
        </p:nvGrpSpPr>
        <p:grpSpPr>
          <a:xfrm>
            <a:off x="6076574" y="2100110"/>
            <a:ext cx="858463" cy="369332"/>
            <a:chOff x="6076574" y="3946333"/>
            <a:chExt cx="858463" cy="369332"/>
          </a:xfrm>
        </p:grpSpPr>
        <p:cxnSp>
          <p:nvCxnSpPr>
            <p:cNvPr id="212" name="Google Shape;212;p8"/>
            <p:cNvCxnSpPr/>
            <p:nvPr/>
          </p:nvCxnSpPr>
          <p:spPr>
            <a:xfrm rot="10800000">
              <a:off x="6076574" y="4278475"/>
              <a:ext cx="858463" cy="1"/>
            </a:xfrm>
            <a:prstGeom prst="straightConnector1">
              <a:avLst/>
            </a:prstGeom>
            <a:noFill/>
            <a:ln w="28575" cap="flat" cmpd="sng">
              <a:solidFill>
                <a:srgbClr val="000032"/>
              </a:solidFill>
              <a:prstDash val="solid"/>
              <a:miter lim="800000"/>
              <a:headEnd type="none" w="sm" len="sm"/>
              <a:tailEnd type="none" w="sm" len="sm"/>
            </a:ln>
          </p:spPr>
        </p:cxnSp>
        <p:sp>
          <p:nvSpPr>
            <p:cNvPr id="213" name="Google Shape;213;p8"/>
            <p:cNvSpPr txBox="1"/>
            <p:nvPr/>
          </p:nvSpPr>
          <p:spPr>
            <a:xfrm>
              <a:off x="6189995" y="3946333"/>
              <a:ext cx="663717"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a:solidFill>
                    <a:srgbClr val="000032"/>
                  </a:solidFill>
                  <a:latin typeface="Arial"/>
                  <a:ea typeface="Arial"/>
                  <a:cs typeface="Arial"/>
                  <a:sym typeface="Arial"/>
                </a:rPr>
                <a:t>Yes</a:t>
              </a:r>
              <a:endParaRPr/>
            </a:p>
          </p:txBody>
        </p:sp>
      </p:grpSp>
      <p:grpSp>
        <p:nvGrpSpPr>
          <p:cNvPr id="214" name="Google Shape;214;p8"/>
          <p:cNvGrpSpPr/>
          <p:nvPr/>
        </p:nvGrpSpPr>
        <p:grpSpPr>
          <a:xfrm>
            <a:off x="1429736" y="2745054"/>
            <a:ext cx="863637" cy="369332"/>
            <a:chOff x="1429736" y="4591277"/>
            <a:chExt cx="863637" cy="369332"/>
          </a:xfrm>
        </p:grpSpPr>
        <p:sp>
          <p:nvSpPr>
            <p:cNvPr id="215" name="Google Shape;215;p8"/>
            <p:cNvSpPr txBox="1"/>
            <p:nvPr/>
          </p:nvSpPr>
          <p:spPr>
            <a:xfrm>
              <a:off x="1629656" y="4591277"/>
              <a:ext cx="663717"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a:solidFill>
                    <a:srgbClr val="000032"/>
                  </a:solidFill>
                  <a:latin typeface="Arial"/>
                  <a:ea typeface="Arial"/>
                  <a:cs typeface="Arial"/>
                  <a:sym typeface="Arial"/>
                </a:rPr>
                <a:t>Yes</a:t>
              </a:r>
              <a:endParaRPr/>
            </a:p>
          </p:txBody>
        </p:sp>
        <p:cxnSp>
          <p:nvCxnSpPr>
            <p:cNvPr id="216" name="Google Shape;216;p8"/>
            <p:cNvCxnSpPr/>
            <p:nvPr/>
          </p:nvCxnSpPr>
          <p:spPr>
            <a:xfrm rot="10800000">
              <a:off x="1429736" y="4923419"/>
              <a:ext cx="858463" cy="1"/>
            </a:xfrm>
            <a:prstGeom prst="straightConnector1">
              <a:avLst/>
            </a:prstGeom>
            <a:noFill/>
            <a:ln w="28575" cap="flat" cmpd="sng">
              <a:solidFill>
                <a:srgbClr val="000032"/>
              </a:solidFill>
              <a:prstDash val="solid"/>
              <a:miter lim="800000"/>
              <a:headEnd type="none" w="sm" len="sm"/>
              <a:tailEnd type="none" w="sm" len="sm"/>
            </a:ln>
          </p:spPr>
        </p:cxnSp>
      </p:grpSp>
      <p:sp>
        <p:nvSpPr>
          <p:cNvPr id="217" name="Google Shape;217;p8"/>
          <p:cNvSpPr/>
          <p:nvPr/>
        </p:nvSpPr>
        <p:spPr>
          <a:xfrm>
            <a:off x="2247892" y="2920995"/>
            <a:ext cx="4087763" cy="317534"/>
          </a:xfrm>
          <a:prstGeom prst="rect">
            <a:avLst/>
          </a:prstGeom>
          <a:solidFill>
            <a:schemeClr val="lt1"/>
          </a:solidFill>
          <a:ln w="19050" cap="flat" cmpd="sng">
            <a:solidFill>
              <a:srgbClr val="00003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800">
                <a:solidFill>
                  <a:srgbClr val="000032"/>
                </a:solidFill>
                <a:latin typeface="Arial"/>
                <a:ea typeface="Arial"/>
                <a:cs typeface="Arial"/>
                <a:sym typeface="Arial"/>
              </a:rPr>
              <a:t>Does it have a red or orange breast?</a:t>
            </a:r>
            <a:endParaRPr/>
          </a:p>
        </p:txBody>
      </p:sp>
      <p:grpSp>
        <p:nvGrpSpPr>
          <p:cNvPr id="218" name="Google Shape;218;p8"/>
          <p:cNvGrpSpPr/>
          <p:nvPr/>
        </p:nvGrpSpPr>
        <p:grpSpPr>
          <a:xfrm>
            <a:off x="4195661" y="2565537"/>
            <a:ext cx="663717" cy="369332"/>
            <a:chOff x="4195661" y="4411760"/>
            <a:chExt cx="663717" cy="369332"/>
          </a:xfrm>
        </p:grpSpPr>
        <p:cxnSp>
          <p:nvCxnSpPr>
            <p:cNvPr id="219" name="Google Shape;219;p8"/>
            <p:cNvCxnSpPr/>
            <p:nvPr/>
          </p:nvCxnSpPr>
          <p:spPr>
            <a:xfrm rot="10800000" flipH="1">
              <a:off x="4291774" y="4440317"/>
              <a:ext cx="1" cy="325671"/>
            </a:xfrm>
            <a:prstGeom prst="straightConnector1">
              <a:avLst/>
            </a:prstGeom>
            <a:noFill/>
            <a:ln w="28575" cap="flat" cmpd="sng">
              <a:solidFill>
                <a:srgbClr val="000032"/>
              </a:solidFill>
              <a:prstDash val="solid"/>
              <a:miter lim="800000"/>
              <a:headEnd type="none" w="sm" len="sm"/>
              <a:tailEnd type="none" w="sm" len="sm"/>
            </a:ln>
          </p:spPr>
        </p:cxnSp>
        <p:sp>
          <p:nvSpPr>
            <p:cNvPr id="220" name="Google Shape;220;p8"/>
            <p:cNvSpPr txBox="1"/>
            <p:nvPr/>
          </p:nvSpPr>
          <p:spPr>
            <a:xfrm>
              <a:off x="4195661" y="4411760"/>
              <a:ext cx="663717"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a:solidFill>
                    <a:srgbClr val="000032"/>
                  </a:solidFill>
                  <a:latin typeface="Arial"/>
                  <a:ea typeface="Arial"/>
                  <a:cs typeface="Arial"/>
                  <a:sym typeface="Arial"/>
                </a:rPr>
                <a:t>No</a:t>
              </a:r>
              <a:endParaRPr/>
            </a:p>
          </p:txBody>
        </p:sp>
      </p:grpSp>
      <p:grpSp>
        <p:nvGrpSpPr>
          <p:cNvPr id="221" name="Google Shape;221;p8"/>
          <p:cNvGrpSpPr/>
          <p:nvPr/>
        </p:nvGrpSpPr>
        <p:grpSpPr>
          <a:xfrm>
            <a:off x="4195661" y="3238529"/>
            <a:ext cx="663717" cy="418500"/>
            <a:chOff x="4195661" y="5084752"/>
            <a:chExt cx="663717" cy="418500"/>
          </a:xfrm>
        </p:grpSpPr>
        <p:sp>
          <p:nvSpPr>
            <p:cNvPr id="222" name="Google Shape;222;p8"/>
            <p:cNvSpPr txBox="1"/>
            <p:nvPr/>
          </p:nvSpPr>
          <p:spPr>
            <a:xfrm>
              <a:off x="4195661" y="5104150"/>
              <a:ext cx="663717"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a:solidFill>
                    <a:srgbClr val="000032"/>
                  </a:solidFill>
                  <a:latin typeface="Arial"/>
                  <a:ea typeface="Arial"/>
                  <a:cs typeface="Arial"/>
                  <a:sym typeface="Arial"/>
                </a:rPr>
                <a:t>No</a:t>
              </a:r>
              <a:endParaRPr/>
            </a:p>
          </p:txBody>
        </p:sp>
        <p:cxnSp>
          <p:nvCxnSpPr>
            <p:cNvPr id="223" name="Google Shape;223;p8"/>
            <p:cNvCxnSpPr>
              <a:endCxn id="217" idx="2"/>
            </p:cNvCxnSpPr>
            <p:nvPr/>
          </p:nvCxnSpPr>
          <p:spPr>
            <a:xfrm rot="10800000">
              <a:off x="4291774" y="5084752"/>
              <a:ext cx="0" cy="418500"/>
            </a:xfrm>
            <a:prstGeom prst="straightConnector1">
              <a:avLst/>
            </a:prstGeom>
            <a:noFill/>
            <a:ln w="28575" cap="flat" cmpd="sng">
              <a:solidFill>
                <a:srgbClr val="000032"/>
              </a:solidFill>
              <a:prstDash val="solid"/>
              <a:miter lim="800000"/>
              <a:headEnd type="none" w="sm" len="sm"/>
              <a:tailEnd type="none" w="sm" len="sm"/>
            </a:ln>
          </p:spPr>
        </p:cxnSp>
      </p:grpSp>
      <p:grpSp>
        <p:nvGrpSpPr>
          <p:cNvPr id="224" name="Google Shape;224;p8"/>
          <p:cNvGrpSpPr/>
          <p:nvPr/>
        </p:nvGrpSpPr>
        <p:grpSpPr>
          <a:xfrm>
            <a:off x="573887" y="1162421"/>
            <a:ext cx="1558834" cy="1386776"/>
            <a:chOff x="573887" y="3008644"/>
            <a:chExt cx="1558834" cy="1386776"/>
          </a:xfrm>
        </p:grpSpPr>
        <p:pic>
          <p:nvPicPr>
            <p:cNvPr id="225" name="Google Shape;225;p8"/>
            <p:cNvPicPr preferRelativeResize="0"/>
            <p:nvPr/>
          </p:nvPicPr>
          <p:blipFill rotWithShape="1">
            <a:blip r:embed="rId3">
              <a:alphaModFix/>
            </a:blip>
            <a:srcRect/>
            <a:stretch/>
          </p:blipFill>
          <p:spPr>
            <a:xfrm>
              <a:off x="605743" y="3008644"/>
              <a:ext cx="1526978" cy="1145233"/>
            </a:xfrm>
            <a:prstGeom prst="rect">
              <a:avLst/>
            </a:prstGeom>
            <a:noFill/>
            <a:ln>
              <a:noFill/>
            </a:ln>
          </p:spPr>
        </p:pic>
        <p:sp>
          <p:nvSpPr>
            <p:cNvPr id="226" name="Google Shape;226;p8"/>
            <p:cNvSpPr txBox="1"/>
            <p:nvPr/>
          </p:nvSpPr>
          <p:spPr>
            <a:xfrm>
              <a:off x="573887" y="4118421"/>
              <a:ext cx="1558834" cy="27699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200" b="1">
                  <a:solidFill>
                    <a:srgbClr val="000032"/>
                  </a:solidFill>
                  <a:latin typeface="Arial"/>
                  <a:ea typeface="Arial"/>
                  <a:cs typeface="Arial"/>
                  <a:sym typeface="Arial"/>
                </a:rPr>
                <a:t>Falcon</a:t>
              </a:r>
              <a:endParaRPr sz="1800" b="1">
                <a:solidFill>
                  <a:srgbClr val="000032"/>
                </a:solidFill>
                <a:latin typeface="Arial"/>
                <a:ea typeface="Arial"/>
                <a:cs typeface="Arial"/>
                <a:sym typeface="Arial"/>
              </a:endParaRPr>
            </a:p>
          </p:txBody>
        </p:sp>
      </p:grpSp>
      <p:grpSp>
        <p:nvGrpSpPr>
          <p:cNvPr id="227" name="Google Shape;227;p8"/>
          <p:cNvGrpSpPr/>
          <p:nvPr/>
        </p:nvGrpSpPr>
        <p:grpSpPr>
          <a:xfrm>
            <a:off x="369308" y="2652895"/>
            <a:ext cx="1558834" cy="1064863"/>
            <a:chOff x="369308" y="4499118"/>
            <a:chExt cx="1558834" cy="1064863"/>
          </a:xfrm>
        </p:grpSpPr>
        <p:pic>
          <p:nvPicPr>
            <p:cNvPr id="228" name="Google Shape;228;p8"/>
            <p:cNvPicPr preferRelativeResize="0"/>
            <p:nvPr/>
          </p:nvPicPr>
          <p:blipFill rotWithShape="1">
            <a:blip r:embed="rId4">
              <a:alphaModFix/>
            </a:blip>
            <a:srcRect/>
            <a:stretch/>
          </p:blipFill>
          <p:spPr>
            <a:xfrm>
              <a:off x="608618" y="4499118"/>
              <a:ext cx="1073332" cy="804999"/>
            </a:xfrm>
            <a:prstGeom prst="rect">
              <a:avLst/>
            </a:prstGeom>
            <a:noFill/>
            <a:ln>
              <a:noFill/>
            </a:ln>
          </p:spPr>
        </p:pic>
        <p:sp>
          <p:nvSpPr>
            <p:cNvPr id="229" name="Google Shape;229;p8"/>
            <p:cNvSpPr txBox="1"/>
            <p:nvPr/>
          </p:nvSpPr>
          <p:spPr>
            <a:xfrm>
              <a:off x="369308" y="5286982"/>
              <a:ext cx="1558834" cy="27699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200" b="1">
                  <a:solidFill>
                    <a:srgbClr val="000032"/>
                  </a:solidFill>
                  <a:latin typeface="Arial"/>
                  <a:ea typeface="Arial"/>
                  <a:cs typeface="Arial"/>
                  <a:sym typeface="Arial"/>
                </a:rPr>
                <a:t>Robin</a:t>
              </a:r>
              <a:endParaRPr sz="1800" b="1">
                <a:solidFill>
                  <a:srgbClr val="000032"/>
                </a:solidFill>
                <a:latin typeface="Arial"/>
                <a:ea typeface="Arial"/>
                <a:cs typeface="Arial"/>
                <a:sym typeface="Arial"/>
              </a:endParaRPr>
            </a:p>
          </p:txBody>
        </p:sp>
      </p:grpSp>
      <p:grpSp>
        <p:nvGrpSpPr>
          <p:cNvPr id="230" name="Google Shape;230;p8"/>
          <p:cNvGrpSpPr/>
          <p:nvPr/>
        </p:nvGrpSpPr>
        <p:grpSpPr>
          <a:xfrm>
            <a:off x="6924314" y="1896568"/>
            <a:ext cx="1558834" cy="1339209"/>
            <a:chOff x="6924314" y="3742791"/>
            <a:chExt cx="1558834" cy="1339209"/>
          </a:xfrm>
        </p:grpSpPr>
        <p:pic>
          <p:nvPicPr>
            <p:cNvPr id="231" name="Google Shape;231;p8"/>
            <p:cNvPicPr preferRelativeResize="0"/>
            <p:nvPr/>
          </p:nvPicPr>
          <p:blipFill rotWithShape="1">
            <a:blip r:embed="rId5">
              <a:alphaModFix/>
            </a:blip>
            <a:srcRect/>
            <a:stretch/>
          </p:blipFill>
          <p:spPr>
            <a:xfrm>
              <a:off x="6935037" y="3742791"/>
              <a:ext cx="1537389" cy="1071368"/>
            </a:xfrm>
            <a:prstGeom prst="rect">
              <a:avLst/>
            </a:prstGeom>
            <a:noFill/>
            <a:ln>
              <a:noFill/>
            </a:ln>
          </p:spPr>
        </p:pic>
        <p:sp>
          <p:nvSpPr>
            <p:cNvPr id="232" name="Google Shape;232;p8"/>
            <p:cNvSpPr txBox="1"/>
            <p:nvPr/>
          </p:nvSpPr>
          <p:spPr>
            <a:xfrm>
              <a:off x="6924314" y="4805001"/>
              <a:ext cx="1558834" cy="27699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200" b="1">
                  <a:solidFill>
                    <a:srgbClr val="000032"/>
                  </a:solidFill>
                  <a:latin typeface="Arial"/>
                  <a:ea typeface="Arial"/>
                  <a:cs typeface="Arial"/>
                  <a:sym typeface="Arial"/>
                </a:rPr>
                <a:t>Pheasant</a:t>
              </a:r>
              <a:endParaRPr sz="1800" b="1">
                <a:solidFill>
                  <a:srgbClr val="000032"/>
                </a:solidFill>
                <a:latin typeface="Arial"/>
                <a:ea typeface="Arial"/>
                <a:cs typeface="Arial"/>
                <a:sym typeface="Arial"/>
              </a:endParaRPr>
            </a:p>
          </p:txBody>
        </p:sp>
      </p:grpSp>
      <p:sp>
        <p:nvSpPr>
          <p:cNvPr id="233" name="Google Shape;233;p8"/>
          <p:cNvSpPr/>
          <p:nvPr/>
        </p:nvSpPr>
        <p:spPr>
          <a:xfrm>
            <a:off x="2889548" y="1659314"/>
            <a:ext cx="2804452" cy="305621"/>
          </a:xfrm>
          <a:prstGeom prst="rect">
            <a:avLst/>
          </a:prstGeom>
          <a:solidFill>
            <a:schemeClr val="lt1"/>
          </a:solidFill>
          <a:ln w="19050" cap="flat" cmpd="sng">
            <a:solidFill>
              <a:srgbClr val="00003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800">
                <a:solidFill>
                  <a:srgbClr val="000032"/>
                </a:solidFill>
                <a:latin typeface="Arial"/>
                <a:ea typeface="Arial"/>
                <a:cs typeface="Arial"/>
                <a:sym typeface="Arial"/>
              </a:rPr>
              <a:t>Is it a predator?</a:t>
            </a:r>
            <a:endParaRPr/>
          </a:p>
        </p:txBody>
      </p:sp>
      <p:grpSp>
        <p:nvGrpSpPr>
          <p:cNvPr id="234" name="Google Shape;234;p8"/>
          <p:cNvGrpSpPr/>
          <p:nvPr/>
        </p:nvGrpSpPr>
        <p:grpSpPr>
          <a:xfrm>
            <a:off x="3692779" y="3592880"/>
            <a:ext cx="2393574" cy="829085"/>
            <a:chOff x="3692779" y="5439103"/>
            <a:chExt cx="2393574" cy="829085"/>
          </a:xfrm>
        </p:grpSpPr>
        <p:pic>
          <p:nvPicPr>
            <p:cNvPr id="235" name="Google Shape;235;p8"/>
            <p:cNvPicPr preferRelativeResize="0"/>
            <p:nvPr/>
          </p:nvPicPr>
          <p:blipFill rotWithShape="1">
            <a:blip r:embed="rId6">
              <a:alphaModFix/>
            </a:blip>
            <a:srcRect/>
            <a:stretch/>
          </p:blipFill>
          <p:spPr>
            <a:xfrm>
              <a:off x="3692779" y="5439103"/>
              <a:ext cx="1243628" cy="829085"/>
            </a:xfrm>
            <a:prstGeom prst="rect">
              <a:avLst/>
            </a:prstGeom>
            <a:noFill/>
            <a:ln>
              <a:noFill/>
            </a:ln>
          </p:spPr>
        </p:pic>
        <p:sp>
          <p:nvSpPr>
            <p:cNvPr id="236" name="Google Shape;236;p8"/>
            <p:cNvSpPr txBox="1"/>
            <p:nvPr/>
          </p:nvSpPr>
          <p:spPr>
            <a:xfrm>
              <a:off x="4527519" y="5732335"/>
              <a:ext cx="1558834" cy="27699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200" b="1">
                  <a:solidFill>
                    <a:srgbClr val="000032"/>
                  </a:solidFill>
                  <a:latin typeface="Arial"/>
                  <a:ea typeface="Arial"/>
                  <a:cs typeface="Arial"/>
                  <a:sym typeface="Arial"/>
                </a:rPr>
                <a:t>Sparrow</a:t>
              </a:r>
              <a:endParaRPr sz="1800" b="1">
                <a:solidFill>
                  <a:srgbClr val="000032"/>
                </a:solidFill>
                <a:latin typeface="Arial"/>
                <a:ea typeface="Arial"/>
                <a:cs typeface="Arial"/>
                <a:sym typeface="Arial"/>
              </a:endParaRPr>
            </a:p>
          </p:txBody>
        </p:sp>
      </p:grpSp>
      <p:sp>
        <p:nvSpPr>
          <p:cNvPr id="237" name="Google Shape;237;p8"/>
          <p:cNvSpPr/>
          <p:nvPr/>
        </p:nvSpPr>
        <p:spPr>
          <a:xfrm>
            <a:off x="3500342" y="1193895"/>
            <a:ext cx="1628503" cy="304800"/>
          </a:xfrm>
          <a:prstGeom prst="rect">
            <a:avLst/>
          </a:prstGeom>
          <a:solidFill>
            <a:srgbClr val="000032"/>
          </a:solidFill>
          <a:ln w="19050" cap="flat" cmpd="sng">
            <a:solidFill>
              <a:srgbClr val="00003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800" b="1">
                <a:solidFill>
                  <a:schemeClr val="lt1"/>
                </a:solidFill>
                <a:latin typeface="Arial"/>
                <a:ea typeface="Arial"/>
                <a:cs typeface="Arial"/>
                <a:sym typeface="Arial"/>
              </a:rPr>
              <a:t>Birds</a:t>
            </a:r>
            <a:endParaRPr/>
          </a:p>
        </p:txBody>
      </p:sp>
      <p:grpSp>
        <p:nvGrpSpPr>
          <p:cNvPr id="238" name="Google Shape;238;p8"/>
          <p:cNvGrpSpPr/>
          <p:nvPr/>
        </p:nvGrpSpPr>
        <p:grpSpPr>
          <a:xfrm>
            <a:off x="103498" y="4382979"/>
            <a:ext cx="8422193" cy="1645537"/>
            <a:chOff x="103498" y="838574"/>
            <a:chExt cx="8422193" cy="1645537"/>
          </a:xfrm>
        </p:grpSpPr>
        <p:grpSp>
          <p:nvGrpSpPr>
            <p:cNvPr id="239" name="Google Shape;239;p8"/>
            <p:cNvGrpSpPr/>
            <p:nvPr/>
          </p:nvGrpSpPr>
          <p:grpSpPr>
            <a:xfrm>
              <a:off x="103498" y="838574"/>
              <a:ext cx="8422193" cy="1552201"/>
              <a:chOff x="103498" y="1169500"/>
              <a:chExt cx="8422193" cy="1552201"/>
            </a:xfrm>
          </p:grpSpPr>
          <p:grpSp>
            <p:nvGrpSpPr>
              <p:cNvPr id="240" name="Google Shape;240;p8"/>
              <p:cNvGrpSpPr/>
              <p:nvPr/>
            </p:nvGrpSpPr>
            <p:grpSpPr>
              <a:xfrm>
                <a:off x="103498" y="1169500"/>
                <a:ext cx="8422193" cy="1552201"/>
                <a:chOff x="103498" y="1169500"/>
                <a:chExt cx="8422193" cy="1552201"/>
              </a:xfrm>
            </p:grpSpPr>
            <p:sp>
              <p:nvSpPr>
                <p:cNvPr id="241" name="Google Shape;241;p8"/>
                <p:cNvSpPr/>
                <p:nvPr/>
              </p:nvSpPr>
              <p:spPr>
                <a:xfrm rot="2228592">
                  <a:off x="152925" y="1268798"/>
                  <a:ext cx="432766" cy="309118"/>
                </a:xfrm>
                <a:prstGeom prst="triangle">
                  <a:avLst>
                    <a:gd name="adj" fmla="val 50000"/>
                  </a:avLst>
                </a:prstGeom>
                <a:solidFill>
                  <a:schemeClr val="dk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242" name="Google Shape;242;p8"/>
                <p:cNvSpPr/>
                <p:nvPr/>
              </p:nvSpPr>
              <p:spPr>
                <a:xfrm>
                  <a:off x="103498" y="1416545"/>
                  <a:ext cx="8422193" cy="1305155"/>
                </a:xfrm>
                <a:prstGeom prst="rect">
                  <a:avLst/>
                </a:prstGeom>
                <a:solidFill>
                  <a:srgbClr val="00003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grpSp>
          <p:sp>
            <p:nvSpPr>
              <p:cNvPr id="243" name="Google Shape;243;p8"/>
              <p:cNvSpPr txBox="1"/>
              <p:nvPr/>
            </p:nvSpPr>
            <p:spPr>
              <a:xfrm>
                <a:off x="534639" y="1477334"/>
                <a:ext cx="7985760" cy="1200329"/>
              </a:xfrm>
              <a:prstGeom prst="rect">
                <a:avLst/>
              </a:prstGeom>
              <a:solidFill>
                <a:srgbClr val="000032"/>
              </a:solid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lt1"/>
                    </a:solidFill>
                    <a:latin typeface="Arial"/>
                    <a:ea typeface="Arial"/>
                    <a:cs typeface="Arial"/>
                    <a:sym typeface="Arial"/>
                  </a:rPr>
                  <a:t>Good questions to use in a classification key ask about the physical features, size and appearance of living things, as well as their habitats. If your classification key is detailed enough, it could even help you to identify an unknown living thing!</a:t>
                </a:r>
                <a:endParaRPr/>
              </a:p>
            </p:txBody>
          </p:sp>
        </p:grpSp>
        <p:cxnSp>
          <p:nvCxnSpPr>
            <p:cNvPr id="244" name="Google Shape;244;p8"/>
            <p:cNvCxnSpPr/>
            <p:nvPr/>
          </p:nvCxnSpPr>
          <p:spPr>
            <a:xfrm>
              <a:off x="461554" y="2484111"/>
              <a:ext cx="8064137" cy="0"/>
            </a:xfrm>
            <a:prstGeom prst="straightConnector1">
              <a:avLst/>
            </a:prstGeom>
            <a:noFill/>
            <a:ln w="28575" cap="flat" cmpd="sng">
              <a:solidFill>
                <a:srgbClr val="000032"/>
              </a:solidFill>
              <a:prstDash val="solid"/>
              <a:miter lim="800000"/>
              <a:headEnd type="none" w="sm" len="sm"/>
              <a:tailEnd type="none" w="sm" len="sm"/>
            </a:ln>
          </p:spPr>
        </p:cxnSp>
      </p:grpSp>
      <p:cxnSp>
        <p:nvCxnSpPr>
          <p:cNvPr id="245" name="Google Shape;245;p8"/>
          <p:cNvCxnSpPr>
            <a:endCxn id="217" idx="2"/>
          </p:cNvCxnSpPr>
          <p:nvPr/>
        </p:nvCxnSpPr>
        <p:spPr>
          <a:xfrm rot="10800000">
            <a:off x="4291774" y="3238529"/>
            <a:ext cx="0" cy="357000"/>
          </a:xfrm>
          <a:prstGeom prst="straightConnector1">
            <a:avLst/>
          </a:prstGeom>
          <a:noFill/>
          <a:ln w="28575" cap="flat" cmpd="sng">
            <a:solidFill>
              <a:srgbClr val="000032"/>
            </a:solidFill>
            <a:prstDash val="solid"/>
            <a:miter lim="800000"/>
            <a:headEnd type="none" w="sm" len="sm"/>
            <a:tailEnd type="none" w="sm" len="sm"/>
          </a:ln>
        </p:spPr>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38"/>
                                        </p:tgtEl>
                                        <p:attrNameLst>
                                          <p:attrName>style.visibility</p:attrName>
                                        </p:attrNameLst>
                                      </p:cBhvr>
                                      <p:to>
                                        <p:strVal val="visible"/>
                                      </p:to>
                                    </p:set>
                                    <p:animEffect transition="in" filter="fade">
                                      <p:cBhvr>
                                        <p:cTn id="7" dur="500"/>
                                        <p:tgtEl>
                                          <p:spTgt spid="2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grpSp>
        <p:nvGrpSpPr>
          <p:cNvPr id="250" name="Google Shape;250;p9"/>
          <p:cNvGrpSpPr/>
          <p:nvPr/>
        </p:nvGrpSpPr>
        <p:grpSpPr>
          <a:xfrm>
            <a:off x="103498" y="515639"/>
            <a:ext cx="8422193" cy="1313160"/>
            <a:chOff x="103498" y="456005"/>
            <a:chExt cx="8422193" cy="1313160"/>
          </a:xfrm>
        </p:grpSpPr>
        <p:grpSp>
          <p:nvGrpSpPr>
            <p:cNvPr id="251" name="Google Shape;251;p9"/>
            <p:cNvGrpSpPr/>
            <p:nvPr/>
          </p:nvGrpSpPr>
          <p:grpSpPr>
            <a:xfrm>
              <a:off x="103498" y="456005"/>
              <a:ext cx="8422193" cy="1313160"/>
              <a:chOff x="103498" y="847894"/>
              <a:chExt cx="8422193" cy="1313160"/>
            </a:xfrm>
          </p:grpSpPr>
          <p:grpSp>
            <p:nvGrpSpPr>
              <p:cNvPr id="252" name="Google Shape;252;p9"/>
              <p:cNvGrpSpPr/>
              <p:nvPr/>
            </p:nvGrpSpPr>
            <p:grpSpPr>
              <a:xfrm>
                <a:off x="103498" y="847894"/>
                <a:ext cx="8422193" cy="1313160"/>
                <a:chOff x="103498" y="847894"/>
                <a:chExt cx="8422193" cy="1313160"/>
              </a:xfrm>
            </p:grpSpPr>
            <p:sp>
              <p:nvSpPr>
                <p:cNvPr id="253" name="Google Shape;253;p9"/>
                <p:cNvSpPr/>
                <p:nvPr/>
              </p:nvSpPr>
              <p:spPr>
                <a:xfrm rot="2228592">
                  <a:off x="152925" y="947192"/>
                  <a:ext cx="432766" cy="309118"/>
                </a:xfrm>
                <a:prstGeom prst="triangle">
                  <a:avLst>
                    <a:gd name="adj" fmla="val 50000"/>
                  </a:avLst>
                </a:prstGeom>
                <a:solidFill>
                  <a:schemeClr val="dk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254" name="Google Shape;254;p9"/>
                <p:cNvSpPr/>
                <p:nvPr/>
              </p:nvSpPr>
              <p:spPr>
                <a:xfrm>
                  <a:off x="103498" y="1093043"/>
                  <a:ext cx="8422193" cy="1068011"/>
                </a:xfrm>
                <a:prstGeom prst="rect">
                  <a:avLst/>
                </a:prstGeom>
                <a:solidFill>
                  <a:srgbClr val="00003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grpSp>
          <p:sp>
            <p:nvSpPr>
              <p:cNvPr id="255" name="Google Shape;255;p9"/>
              <p:cNvSpPr txBox="1"/>
              <p:nvPr/>
            </p:nvSpPr>
            <p:spPr>
              <a:xfrm>
                <a:off x="539931" y="1160364"/>
                <a:ext cx="7985760" cy="923330"/>
              </a:xfrm>
              <a:prstGeom prst="rect">
                <a:avLst/>
              </a:prstGeom>
              <a:solidFill>
                <a:srgbClr val="000032"/>
              </a:solid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lt1"/>
                    </a:solidFill>
                    <a:latin typeface="Arial"/>
                    <a:ea typeface="Arial"/>
                    <a:cs typeface="Arial"/>
                    <a:sym typeface="Arial"/>
                  </a:rPr>
                  <a:t>Since there are so many millions of species, many of which share similar features, scientists use a system called the binomial system to classify (group) living things into five kingdoms, which include animals and plants.</a:t>
                </a:r>
                <a:endParaRPr/>
              </a:p>
            </p:txBody>
          </p:sp>
        </p:grpSp>
        <p:cxnSp>
          <p:nvCxnSpPr>
            <p:cNvPr id="256" name="Google Shape;256;p9"/>
            <p:cNvCxnSpPr/>
            <p:nvPr/>
          </p:nvCxnSpPr>
          <p:spPr>
            <a:xfrm>
              <a:off x="461554" y="598161"/>
              <a:ext cx="8064137" cy="0"/>
            </a:xfrm>
            <a:prstGeom prst="straightConnector1">
              <a:avLst/>
            </a:prstGeom>
            <a:noFill/>
            <a:ln w="28575" cap="flat" cmpd="sng">
              <a:solidFill>
                <a:srgbClr val="000032"/>
              </a:solidFill>
              <a:prstDash val="solid"/>
              <a:miter lim="800000"/>
              <a:headEnd type="none" w="sm" len="sm"/>
              <a:tailEnd type="none" w="sm" len="sm"/>
            </a:ln>
          </p:spPr>
        </p:cxnSp>
      </p:grpSp>
      <p:sp>
        <p:nvSpPr>
          <p:cNvPr id="257" name="Google Shape;257;p9"/>
          <p:cNvSpPr txBox="1"/>
          <p:nvPr/>
        </p:nvSpPr>
        <p:spPr>
          <a:xfrm>
            <a:off x="559809" y="1862218"/>
            <a:ext cx="7289619"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a:solidFill>
                  <a:srgbClr val="000032"/>
                </a:solidFill>
                <a:latin typeface="Arial"/>
                <a:ea typeface="Arial"/>
                <a:cs typeface="Arial"/>
                <a:sym typeface="Arial"/>
              </a:rPr>
              <a:t>These kingdoms are then broken down into smaller levels:</a:t>
            </a:r>
            <a:endParaRPr/>
          </a:p>
        </p:txBody>
      </p:sp>
      <p:sp>
        <p:nvSpPr>
          <p:cNvPr id="258" name="Google Shape;258;p9"/>
          <p:cNvSpPr/>
          <p:nvPr/>
        </p:nvSpPr>
        <p:spPr>
          <a:xfrm>
            <a:off x="2314828" y="2311032"/>
            <a:ext cx="1628503" cy="304800"/>
          </a:xfrm>
          <a:prstGeom prst="rect">
            <a:avLst/>
          </a:prstGeom>
          <a:solidFill>
            <a:schemeClr val="lt1"/>
          </a:solidFill>
          <a:ln w="19050" cap="flat" cmpd="sng">
            <a:solidFill>
              <a:srgbClr val="00003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800">
                <a:solidFill>
                  <a:srgbClr val="000032"/>
                </a:solidFill>
                <a:latin typeface="Arial"/>
                <a:ea typeface="Arial"/>
                <a:cs typeface="Arial"/>
                <a:sym typeface="Arial"/>
              </a:rPr>
              <a:t>Phylum</a:t>
            </a:r>
            <a:endParaRPr/>
          </a:p>
        </p:txBody>
      </p:sp>
      <p:sp>
        <p:nvSpPr>
          <p:cNvPr id="259" name="Google Shape;259;p9"/>
          <p:cNvSpPr/>
          <p:nvPr/>
        </p:nvSpPr>
        <p:spPr>
          <a:xfrm>
            <a:off x="2314828" y="2753474"/>
            <a:ext cx="1628503" cy="304800"/>
          </a:xfrm>
          <a:prstGeom prst="rect">
            <a:avLst/>
          </a:prstGeom>
          <a:solidFill>
            <a:schemeClr val="lt1"/>
          </a:solidFill>
          <a:ln w="19050" cap="flat" cmpd="sng">
            <a:solidFill>
              <a:srgbClr val="00003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800">
                <a:solidFill>
                  <a:srgbClr val="000032"/>
                </a:solidFill>
                <a:latin typeface="Arial"/>
                <a:ea typeface="Arial"/>
                <a:cs typeface="Arial"/>
                <a:sym typeface="Arial"/>
              </a:rPr>
              <a:t>Class</a:t>
            </a:r>
            <a:endParaRPr/>
          </a:p>
        </p:txBody>
      </p:sp>
      <p:sp>
        <p:nvSpPr>
          <p:cNvPr id="260" name="Google Shape;260;p9"/>
          <p:cNvSpPr/>
          <p:nvPr/>
        </p:nvSpPr>
        <p:spPr>
          <a:xfrm>
            <a:off x="2314828" y="3195916"/>
            <a:ext cx="1628503" cy="304800"/>
          </a:xfrm>
          <a:prstGeom prst="rect">
            <a:avLst/>
          </a:prstGeom>
          <a:solidFill>
            <a:schemeClr val="lt1"/>
          </a:solidFill>
          <a:ln w="19050" cap="flat" cmpd="sng">
            <a:solidFill>
              <a:srgbClr val="00003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800">
                <a:solidFill>
                  <a:srgbClr val="000032"/>
                </a:solidFill>
                <a:latin typeface="Arial"/>
                <a:ea typeface="Arial"/>
                <a:cs typeface="Arial"/>
                <a:sym typeface="Arial"/>
              </a:rPr>
              <a:t>Order</a:t>
            </a:r>
            <a:endParaRPr/>
          </a:p>
        </p:txBody>
      </p:sp>
      <p:sp>
        <p:nvSpPr>
          <p:cNvPr id="261" name="Google Shape;261;p9"/>
          <p:cNvSpPr/>
          <p:nvPr/>
        </p:nvSpPr>
        <p:spPr>
          <a:xfrm>
            <a:off x="4683654" y="2311032"/>
            <a:ext cx="1628503" cy="304800"/>
          </a:xfrm>
          <a:prstGeom prst="rect">
            <a:avLst/>
          </a:prstGeom>
          <a:solidFill>
            <a:schemeClr val="lt1"/>
          </a:solidFill>
          <a:ln w="19050" cap="flat" cmpd="sng">
            <a:solidFill>
              <a:srgbClr val="00003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800">
                <a:solidFill>
                  <a:srgbClr val="000032"/>
                </a:solidFill>
                <a:latin typeface="Arial"/>
                <a:ea typeface="Arial"/>
                <a:cs typeface="Arial"/>
                <a:sym typeface="Arial"/>
              </a:rPr>
              <a:t>Family</a:t>
            </a:r>
            <a:endParaRPr/>
          </a:p>
        </p:txBody>
      </p:sp>
      <p:sp>
        <p:nvSpPr>
          <p:cNvPr id="262" name="Google Shape;262;p9"/>
          <p:cNvSpPr/>
          <p:nvPr/>
        </p:nvSpPr>
        <p:spPr>
          <a:xfrm>
            <a:off x="4683653" y="2752000"/>
            <a:ext cx="1628503" cy="304800"/>
          </a:xfrm>
          <a:prstGeom prst="rect">
            <a:avLst/>
          </a:prstGeom>
          <a:solidFill>
            <a:schemeClr val="lt1"/>
          </a:solidFill>
          <a:ln w="19050" cap="flat" cmpd="sng">
            <a:solidFill>
              <a:srgbClr val="00003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800">
                <a:solidFill>
                  <a:srgbClr val="000032"/>
                </a:solidFill>
                <a:latin typeface="Arial"/>
                <a:ea typeface="Arial"/>
                <a:cs typeface="Arial"/>
                <a:sym typeface="Arial"/>
              </a:rPr>
              <a:t>Genus</a:t>
            </a:r>
            <a:endParaRPr/>
          </a:p>
        </p:txBody>
      </p:sp>
      <p:sp>
        <p:nvSpPr>
          <p:cNvPr id="263" name="Google Shape;263;p9"/>
          <p:cNvSpPr/>
          <p:nvPr/>
        </p:nvSpPr>
        <p:spPr>
          <a:xfrm>
            <a:off x="4683652" y="3192968"/>
            <a:ext cx="1628503" cy="304800"/>
          </a:xfrm>
          <a:prstGeom prst="rect">
            <a:avLst/>
          </a:prstGeom>
          <a:solidFill>
            <a:schemeClr val="lt1"/>
          </a:solidFill>
          <a:ln w="19050" cap="flat" cmpd="sng">
            <a:solidFill>
              <a:srgbClr val="00003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800">
                <a:solidFill>
                  <a:srgbClr val="000032"/>
                </a:solidFill>
                <a:latin typeface="Arial"/>
                <a:ea typeface="Arial"/>
                <a:cs typeface="Arial"/>
                <a:sym typeface="Arial"/>
              </a:rPr>
              <a:t>Species</a:t>
            </a:r>
            <a:endParaRPr/>
          </a:p>
        </p:txBody>
      </p:sp>
      <p:grpSp>
        <p:nvGrpSpPr>
          <p:cNvPr id="264" name="Google Shape;264;p9"/>
          <p:cNvGrpSpPr/>
          <p:nvPr/>
        </p:nvGrpSpPr>
        <p:grpSpPr>
          <a:xfrm>
            <a:off x="103497" y="3477952"/>
            <a:ext cx="8422193" cy="1811125"/>
            <a:chOff x="103498" y="456005"/>
            <a:chExt cx="8422193" cy="1811125"/>
          </a:xfrm>
        </p:grpSpPr>
        <p:grpSp>
          <p:nvGrpSpPr>
            <p:cNvPr id="265" name="Google Shape;265;p9"/>
            <p:cNvGrpSpPr/>
            <p:nvPr/>
          </p:nvGrpSpPr>
          <p:grpSpPr>
            <a:xfrm>
              <a:off x="103498" y="456005"/>
              <a:ext cx="8422193" cy="1811125"/>
              <a:chOff x="103498" y="847894"/>
              <a:chExt cx="8422193" cy="1811125"/>
            </a:xfrm>
          </p:grpSpPr>
          <p:grpSp>
            <p:nvGrpSpPr>
              <p:cNvPr id="266" name="Google Shape;266;p9"/>
              <p:cNvGrpSpPr/>
              <p:nvPr/>
            </p:nvGrpSpPr>
            <p:grpSpPr>
              <a:xfrm>
                <a:off x="103498" y="847894"/>
                <a:ext cx="8422193" cy="1811125"/>
                <a:chOff x="103498" y="847894"/>
                <a:chExt cx="8422193" cy="1811125"/>
              </a:xfrm>
            </p:grpSpPr>
            <p:sp>
              <p:nvSpPr>
                <p:cNvPr id="267" name="Google Shape;267;p9"/>
                <p:cNvSpPr/>
                <p:nvPr/>
              </p:nvSpPr>
              <p:spPr>
                <a:xfrm rot="2228592">
                  <a:off x="152925" y="947192"/>
                  <a:ext cx="432766" cy="309118"/>
                </a:xfrm>
                <a:prstGeom prst="triangle">
                  <a:avLst>
                    <a:gd name="adj" fmla="val 50000"/>
                  </a:avLst>
                </a:prstGeom>
                <a:solidFill>
                  <a:schemeClr val="dk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268" name="Google Shape;268;p9"/>
                <p:cNvSpPr/>
                <p:nvPr/>
              </p:nvSpPr>
              <p:spPr>
                <a:xfrm>
                  <a:off x="103498" y="1093043"/>
                  <a:ext cx="8422193" cy="1565976"/>
                </a:xfrm>
                <a:prstGeom prst="rect">
                  <a:avLst/>
                </a:prstGeom>
                <a:solidFill>
                  <a:srgbClr val="00003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grpSp>
          <p:sp>
            <p:nvSpPr>
              <p:cNvPr id="269" name="Google Shape;269;p9"/>
              <p:cNvSpPr txBox="1"/>
              <p:nvPr/>
            </p:nvSpPr>
            <p:spPr>
              <a:xfrm>
                <a:off x="539931" y="1160364"/>
                <a:ext cx="7985760" cy="1477328"/>
              </a:xfrm>
              <a:prstGeom prst="rect">
                <a:avLst/>
              </a:prstGeom>
              <a:solidFill>
                <a:srgbClr val="000032"/>
              </a:solid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lt1"/>
                  </a:buClr>
                  <a:buSzPts val="1800"/>
                  <a:buFont typeface="Arial"/>
                  <a:buNone/>
                </a:pPr>
                <a:r>
                  <a:rPr lang="en-GB" sz="1800">
                    <a:solidFill>
                      <a:schemeClr val="lt1"/>
                    </a:solidFill>
                    <a:latin typeface="Arial"/>
                    <a:ea typeface="Arial"/>
                    <a:cs typeface="Arial"/>
                    <a:sym typeface="Arial"/>
                  </a:rPr>
                  <a:t>The binomial system categorises living things so well that it allows scientists to identify individual species easily. For example, there are many different species of robin all over the world, such as the Erithacus rubecula (European robin), Petroica australis (New Zealand robin) and Turdus migratorius (American robin). These all belong to a different genus.</a:t>
                </a:r>
                <a:endParaRPr/>
              </a:p>
            </p:txBody>
          </p:sp>
        </p:grpSp>
        <p:cxnSp>
          <p:nvCxnSpPr>
            <p:cNvPr id="270" name="Google Shape;270;p9"/>
            <p:cNvCxnSpPr/>
            <p:nvPr/>
          </p:nvCxnSpPr>
          <p:spPr>
            <a:xfrm>
              <a:off x="461554" y="598161"/>
              <a:ext cx="8064137" cy="0"/>
            </a:xfrm>
            <a:prstGeom prst="straightConnector1">
              <a:avLst/>
            </a:prstGeom>
            <a:noFill/>
            <a:ln w="28575" cap="flat" cmpd="sng">
              <a:solidFill>
                <a:srgbClr val="000032"/>
              </a:solidFill>
              <a:prstDash val="solid"/>
              <a:miter lim="800000"/>
              <a:headEnd type="none" w="sm" len="sm"/>
              <a:tailEnd type="none" w="sm" len="sm"/>
            </a:ln>
          </p:spPr>
        </p:cxnSp>
      </p:grpSp>
      <p:pic>
        <p:nvPicPr>
          <p:cNvPr id="271" name="Google Shape;271;p9" descr="Robin, Bird, Branch, Perched, Robin Redbreast"/>
          <p:cNvPicPr preferRelativeResize="0"/>
          <p:nvPr/>
        </p:nvPicPr>
        <p:blipFill rotWithShape="1">
          <a:blip r:embed="rId3">
            <a:alphaModFix/>
          </a:blip>
          <a:srcRect/>
          <a:stretch/>
        </p:blipFill>
        <p:spPr>
          <a:xfrm>
            <a:off x="1689182" y="5396191"/>
            <a:ext cx="1269362" cy="1072700"/>
          </a:xfrm>
          <a:prstGeom prst="rect">
            <a:avLst/>
          </a:prstGeom>
          <a:noFill/>
          <a:ln>
            <a:noFill/>
          </a:ln>
        </p:spPr>
      </p:pic>
      <p:pic>
        <p:nvPicPr>
          <p:cNvPr id="272" name="Google Shape;272;p9" descr="American Robin, Bird, Wildlife, Fence, Wire, Perched"/>
          <p:cNvPicPr preferRelativeResize="0"/>
          <p:nvPr/>
        </p:nvPicPr>
        <p:blipFill rotWithShape="1">
          <a:blip r:embed="rId4">
            <a:alphaModFix/>
          </a:blip>
          <a:srcRect/>
          <a:stretch/>
        </p:blipFill>
        <p:spPr>
          <a:xfrm>
            <a:off x="5689710" y="5394549"/>
            <a:ext cx="1615551" cy="1075351"/>
          </a:xfrm>
          <a:prstGeom prst="rect">
            <a:avLst/>
          </a:prstGeom>
          <a:noFill/>
          <a:ln>
            <a:noFill/>
          </a:ln>
        </p:spPr>
      </p:pic>
      <p:pic>
        <p:nvPicPr>
          <p:cNvPr id="273" name="Google Shape;273;p9" descr="South, Island, Robin, Bird, Travel"/>
          <p:cNvPicPr preferRelativeResize="0"/>
          <p:nvPr/>
        </p:nvPicPr>
        <p:blipFill rotWithShape="1">
          <a:blip r:embed="rId5">
            <a:alphaModFix/>
          </a:blip>
          <a:srcRect/>
          <a:stretch/>
        </p:blipFill>
        <p:spPr>
          <a:xfrm>
            <a:off x="3475132" y="5381601"/>
            <a:ext cx="1634727" cy="1096267"/>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200"/>
                                  </p:stCondLst>
                                  <p:childTnLst>
                                    <p:set>
                                      <p:cBhvr>
                                        <p:cTn id="6" dur="1" fill="hold">
                                          <p:stCondLst>
                                            <p:cond delay="0"/>
                                          </p:stCondLst>
                                        </p:cTn>
                                        <p:tgtEl>
                                          <p:spTgt spid="250"/>
                                        </p:tgtEl>
                                        <p:attrNameLst>
                                          <p:attrName>style.visibility</p:attrName>
                                        </p:attrNameLst>
                                      </p:cBhvr>
                                      <p:to>
                                        <p:strVal val="visible"/>
                                      </p:to>
                                    </p:set>
                                    <p:animEffect transition="in" filter="fade">
                                      <p:cBhvr>
                                        <p:cTn id="7" dur="500"/>
                                        <p:tgtEl>
                                          <p:spTgt spid="250"/>
                                        </p:tgtEl>
                                      </p:cBhvr>
                                    </p:animEffect>
                                  </p:childTnLst>
                                </p:cTn>
                              </p:par>
                              <p:par>
                                <p:cTn id="8" presetID="10" presetClass="entr" presetSubtype="0" fill="hold" nodeType="withEffect">
                                  <p:stCondLst>
                                    <p:cond delay="700"/>
                                  </p:stCondLst>
                                  <p:childTnLst>
                                    <p:set>
                                      <p:cBhvr>
                                        <p:cTn id="9" dur="1" fill="hold">
                                          <p:stCondLst>
                                            <p:cond delay="0"/>
                                          </p:stCondLst>
                                        </p:cTn>
                                        <p:tgtEl>
                                          <p:spTgt spid="257"/>
                                        </p:tgtEl>
                                        <p:attrNameLst>
                                          <p:attrName>style.visibility</p:attrName>
                                        </p:attrNameLst>
                                      </p:cBhvr>
                                      <p:to>
                                        <p:strVal val="visible"/>
                                      </p:to>
                                    </p:set>
                                    <p:animEffect transition="in" filter="fade">
                                      <p:cBhvr>
                                        <p:cTn id="10" dur="500"/>
                                        <p:tgtEl>
                                          <p:spTgt spid="257"/>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258"/>
                                        </p:tgtEl>
                                        <p:attrNameLst>
                                          <p:attrName>style.visibility</p:attrName>
                                        </p:attrNameLst>
                                      </p:cBhvr>
                                      <p:to>
                                        <p:strVal val="visible"/>
                                      </p:to>
                                    </p:set>
                                    <p:animEffect transition="in" filter="fade">
                                      <p:cBhvr>
                                        <p:cTn id="15" dur="500"/>
                                        <p:tgtEl>
                                          <p:spTgt spid="258"/>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261"/>
                                        </p:tgtEl>
                                        <p:attrNameLst>
                                          <p:attrName>style.visibility</p:attrName>
                                        </p:attrNameLst>
                                      </p:cBhvr>
                                      <p:to>
                                        <p:strVal val="visible"/>
                                      </p:to>
                                    </p:set>
                                    <p:animEffect transition="in" filter="fade">
                                      <p:cBhvr>
                                        <p:cTn id="20" dur="500"/>
                                        <p:tgtEl>
                                          <p:spTgt spid="261"/>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259"/>
                                        </p:tgtEl>
                                        <p:attrNameLst>
                                          <p:attrName>style.visibility</p:attrName>
                                        </p:attrNameLst>
                                      </p:cBhvr>
                                      <p:to>
                                        <p:strVal val="visible"/>
                                      </p:to>
                                    </p:set>
                                    <p:animEffect transition="in" filter="fade">
                                      <p:cBhvr>
                                        <p:cTn id="25" dur="500"/>
                                        <p:tgtEl>
                                          <p:spTgt spid="259"/>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262"/>
                                        </p:tgtEl>
                                        <p:attrNameLst>
                                          <p:attrName>style.visibility</p:attrName>
                                        </p:attrNameLst>
                                      </p:cBhvr>
                                      <p:to>
                                        <p:strVal val="visible"/>
                                      </p:to>
                                    </p:set>
                                    <p:animEffect transition="in" filter="fade">
                                      <p:cBhvr>
                                        <p:cTn id="30" dur="500"/>
                                        <p:tgtEl>
                                          <p:spTgt spid="262"/>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260"/>
                                        </p:tgtEl>
                                        <p:attrNameLst>
                                          <p:attrName>style.visibility</p:attrName>
                                        </p:attrNameLst>
                                      </p:cBhvr>
                                      <p:to>
                                        <p:strVal val="visible"/>
                                      </p:to>
                                    </p:set>
                                    <p:animEffect transition="in" filter="fade">
                                      <p:cBhvr>
                                        <p:cTn id="35" dur="500"/>
                                        <p:tgtEl>
                                          <p:spTgt spid="260"/>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263"/>
                                        </p:tgtEl>
                                        <p:attrNameLst>
                                          <p:attrName>style.visibility</p:attrName>
                                        </p:attrNameLst>
                                      </p:cBhvr>
                                      <p:to>
                                        <p:strVal val="visible"/>
                                      </p:to>
                                    </p:set>
                                    <p:animEffect transition="in" filter="fade">
                                      <p:cBhvr>
                                        <p:cTn id="40" dur="500"/>
                                        <p:tgtEl>
                                          <p:spTgt spid="263"/>
                                        </p:tgtEl>
                                      </p:cBhvr>
                                    </p:animEffect>
                                  </p:childTnLst>
                                </p:cTn>
                              </p:par>
                              <p:par>
                                <p:cTn id="41" presetID="10" presetClass="entr" presetSubtype="0" fill="hold" nodeType="withEffect">
                                  <p:stCondLst>
                                    <p:cond delay="200"/>
                                  </p:stCondLst>
                                  <p:childTnLst>
                                    <p:set>
                                      <p:cBhvr>
                                        <p:cTn id="42" dur="1" fill="hold">
                                          <p:stCondLst>
                                            <p:cond delay="0"/>
                                          </p:stCondLst>
                                        </p:cTn>
                                        <p:tgtEl>
                                          <p:spTgt spid="264"/>
                                        </p:tgtEl>
                                        <p:attrNameLst>
                                          <p:attrName>style.visibility</p:attrName>
                                        </p:attrNameLst>
                                      </p:cBhvr>
                                      <p:to>
                                        <p:strVal val="visible"/>
                                      </p:to>
                                    </p:set>
                                    <p:animEffect transition="in" filter="fade">
                                      <p:cBhvr>
                                        <p:cTn id="43" dur="500"/>
                                        <p:tgtEl>
                                          <p:spTgt spid="264"/>
                                        </p:tgtEl>
                                      </p:cBhvr>
                                    </p:animEffect>
                                  </p:childTnLst>
                                </p:cTn>
                              </p:par>
                              <p:par>
                                <p:cTn id="44" presetID="2" presetClass="entr" presetSubtype="4" fill="hold" nodeType="withEffect">
                                  <p:stCondLst>
                                    <p:cond delay="500"/>
                                  </p:stCondLst>
                                  <p:childTnLst>
                                    <p:set>
                                      <p:cBhvr>
                                        <p:cTn id="45" dur="1" fill="hold">
                                          <p:stCondLst>
                                            <p:cond delay="0"/>
                                          </p:stCondLst>
                                        </p:cTn>
                                        <p:tgtEl>
                                          <p:spTgt spid="271"/>
                                        </p:tgtEl>
                                        <p:attrNameLst>
                                          <p:attrName>style.visibility</p:attrName>
                                        </p:attrNameLst>
                                      </p:cBhvr>
                                      <p:to>
                                        <p:strVal val="visible"/>
                                      </p:to>
                                    </p:set>
                                    <p:anim calcmode="lin" valueType="num">
                                      <p:cBhvr additive="base">
                                        <p:cTn id="46" dur="500"/>
                                        <p:tgtEl>
                                          <p:spTgt spid="271"/>
                                        </p:tgtEl>
                                        <p:attrNameLst>
                                          <p:attrName>ppt_y</p:attrName>
                                        </p:attrNameLst>
                                      </p:cBhvr>
                                      <p:tavLst>
                                        <p:tav tm="0">
                                          <p:val>
                                            <p:strVal val="#ppt_y+1"/>
                                          </p:val>
                                        </p:tav>
                                        <p:tav tm="100000">
                                          <p:val>
                                            <p:strVal val="#ppt_y"/>
                                          </p:val>
                                        </p:tav>
                                      </p:tavLst>
                                    </p:anim>
                                  </p:childTnLst>
                                </p:cTn>
                              </p:par>
                              <p:par>
                                <p:cTn id="47" presetID="2" presetClass="entr" presetSubtype="4" fill="hold" nodeType="withEffect">
                                  <p:stCondLst>
                                    <p:cond delay="1300"/>
                                  </p:stCondLst>
                                  <p:childTnLst>
                                    <p:set>
                                      <p:cBhvr>
                                        <p:cTn id="48" dur="1" fill="hold">
                                          <p:stCondLst>
                                            <p:cond delay="0"/>
                                          </p:stCondLst>
                                        </p:cTn>
                                        <p:tgtEl>
                                          <p:spTgt spid="273"/>
                                        </p:tgtEl>
                                        <p:attrNameLst>
                                          <p:attrName>style.visibility</p:attrName>
                                        </p:attrNameLst>
                                      </p:cBhvr>
                                      <p:to>
                                        <p:strVal val="visible"/>
                                      </p:to>
                                    </p:set>
                                    <p:anim calcmode="lin" valueType="num">
                                      <p:cBhvr additive="base">
                                        <p:cTn id="49" dur="500"/>
                                        <p:tgtEl>
                                          <p:spTgt spid="273"/>
                                        </p:tgtEl>
                                        <p:attrNameLst>
                                          <p:attrName>ppt_y</p:attrName>
                                        </p:attrNameLst>
                                      </p:cBhvr>
                                      <p:tavLst>
                                        <p:tav tm="0">
                                          <p:val>
                                            <p:strVal val="#ppt_y+1"/>
                                          </p:val>
                                        </p:tav>
                                        <p:tav tm="100000">
                                          <p:val>
                                            <p:strVal val="#ppt_y"/>
                                          </p:val>
                                        </p:tav>
                                      </p:tavLst>
                                    </p:anim>
                                  </p:childTnLst>
                                </p:cTn>
                              </p:par>
                              <p:par>
                                <p:cTn id="50" presetID="2" presetClass="entr" presetSubtype="4" fill="hold" nodeType="withEffect">
                                  <p:stCondLst>
                                    <p:cond delay="2100"/>
                                  </p:stCondLst>
                                  <p:childTnLst>
                                    <p:set>
                                      <p:cBhvr>
                                        <p:cTn id="51" dur="1" fill="hold">
                                          <p:stCondLst>
                                            <p:cond delay="0"/>
                                          </p:stCondLst>
                                        </p:cTn>
                                        <p:tgtEl>
                                          <p:spTgt spid="272"/>
                                        </p:tgtEl>
                                        <p:attrNameLst>
                                          <p:attrName>style.visibility</p:attrName>
                                        </p:attrNameLst>
                                      </p:cBhvr>
                                      <p:to>
                                        <p:strVal val="visible"/>
                                      </p:to>
                                    </p:set>
                                    <p:anim calcmode="lin" valueType="num">
                                      <p:cBhvr additive="base">
                                        <p:cTn id="52" dur="500"/>
                                        <p:tgtEl>
                                          <p:spTgt spid="27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77"/>
        <p:cNvGrpSpPr/>
        <p:nvPr/>
      </p:nvGrpSpPr>
      <p:grpSpPr>
        <a:xfrm>
          <a:off x="0" y="0"/>
          <a:ext cx="0" cy="0"/>
          <a:chOff x="0" y="0"/>
          <a:chExt cx="0" cy="0"/>
        </a:xfrm>
      </p:grpSpPr>
      <p:grpSp>
        <p:nvGrpSpPr>
          <p:cNvPr id="278" name="Google Shape;278;p10"/>
          <p:cNvGrpSpPr/>
          <p:nvPr/>
        </p:nvGrpSpPr>
        <p:grpSpPr>
          <a:xfrm>
            <a:off x="103498" y="456005"/>
            <a:ext cx="8422193" cy="3316974"/>
            <a:chOff x="103498" y="456005"/>
            <a:chExt cx="8422193" cy="3316974"/>
          </a:xfrm>
        </p:grpSpPr>
        <p:grpSp>
          <p:nvGrpSpPr>
            <p:cNvPr id="279" name="Google Shape;279;p10"/>
            <p:cNvGrpSpPr/>
            <p:nvPr/>
          </p:nvGrpSpPr>
          <p:grpSpPr>
            <a:xfrm>
              <a:off x="103498" y="456005"/>
              <a:ext cx="8422193" cy="3236429"/>
              <a:chOff x="103498" y="847894"/>
              <a:chExt cx="8422193" cy="3236429"/>
            </a:xfrm>
          </p:grpSpPr>
          <p:grpSp>
            <p:nvGrpSpPr>
              <p:cNvPr id="280" name="Google Shape;280;p10"/>
              <p:cNvGrpSpPr/>
              <p:nvPr/>
            </p:nvGrpSpPr>
            <p:grpSpPr>
              <a:xfrm>
                <a:off x="103498" y="847894"/>
                <a:ext cx="8422193" cy="3236429"/>
                <a:chOff x="103498" y="847894"/>
                <a:chExt cx="8422193" cy="3236429"/>
              </a:xfrm>
            </p:grpSpPr>
            <p:sp>
              <p:nvSpPr>
                <p:cNvPr id="281" name="Google Shape;281;p10"/>
                <p:cNvSpPr/>
                <p:nvPr/>
              </p:nvSpPr>
              <p:spPr>
                <a:xfrm rot="2228592">
                  <a:off x="152925" y="947192"/>
                  <a:ext cx="432766" cy="309118"/>
                </a:xfrm>
                <a:prstGeom prst="triangle">
                  <a:avLst>
                    <a:gd name="adj" fmla="val 50000"/>
                  </a:avLst>
                </a:prstGeom>
                <a:solidFill>
                  <a:schemeClr val="dk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282" name="Google Shape;282;p10"/>
                <p:cNvSpPr/>
                <p:nvPr/>
              </p:nvSpPr>
              <p:spPr>
                <a:xfrm>
                  <a:off x="103498" y="1093042"/>
                  <a:ext cx="8422193" cy="2991281"/>
                </a:xfrm>
                <a:prstGeom prst="rect">
                  <a:avLst/>
                </a:prstGeom>
                <a:solidFill>
                  <a:srgbClr val="00003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grpSp>
          <p:sp>
            <p:nvSpPr>
              <p:cNvPr id="283" name="Google Shape;283;p10"/>
              <p:cNvSpPr txBox="1"/>
              <p:nvPr/>
            </p:nvSpPr>
            <p:spPr>
              <a:xfrm>
                <a:off x="539931" y="1160364"/>
                <a:ext cx="7985760" cy="2893100"/>
              </a:xfrm>
              <a:prstGeom prst="rect">
                <a:avLst/>
              </a:prstGeom>
              <a:solidFill>
                <a:srgbClr val="000032"/>
              </a:solid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650">
                    <a:solidFill>
                      <a:schemeClr val="lt1"/>
                    </a:solidFill>
                    <a:latin typeface="Arial"/>
                    <a:ea typeface="Arial"/>
                    <a:cs typeface="Arial"/>
                    <a:sym typeface="Arial"/>
                  </a:rPr>
                  <a:t>After you’ve learned how to identify, describe and classify living things, it might be helpful to others if you can pass on what you’ve learnt.</a:t>
                </a:r>
                <a:endParaRPr/>
              </a:p>
              <a:p>
                <a:pPr marL="0" marR="0" lvl="0" indent="0" algn="l" rtl="0">
                  <a:spcBef>
                    <a:spcPts val="0"/>
                  </a:spcBef>
                  <a:spcAft>
                    <a:spcPts val="0"/>
                  </a:spcAft>
                  <a:buNone/>
                </a:pPr>
                <a:endParaRPr sz="1650">
                  <a:solidFill>
                    <a:schemeClr val="lt1"/>
                  </a:solidFill>
                  <a:latin typeface="Arial"/>
                  <a:ea typeface="Arial"/>
                  <a:cs typeface="Arial"/>
                  <a:sym typeface="Arial"/>
                </a:endParaRPr>
              </a:p>
              <a:p>
                <a:pPr marL="0" marR="0" lvl="0" indent="0" algn="l" rtl="0">
                  <a:spcBef>
                    <a:spcPts val="0"/>
                  </a:spcBef>
                  <a:spcAft>
                    <a:spcPts val="0"/>
                  </a:spcAft>
                  <a:buNone/>
                </a:pPr>
                <a:r>
                  <a:rPr lang="en-GB" sz="1650">
                    <a:solidFill>
                      <a:schemeClr val="lt1"/>
                    </a:solidFill>
                    <a:latin typeface="Arial"/>
                    <a:ea typeface="Arial"/>
                    <a:cs typeface="Arial"/>
                    <a:sym typeface="Arial"/>
                  </a:rPr>
                  <a:t>We find instruction texts that help us to understand how to do something all around us: internet video tutorials, recipe books, how-to guides, product demonstrations and video game walk-throughs are just a few examples of these.</a:t>
                </a:r>
                <a:endParaRPr/>
              </a:p>
              <a:p>
                <a:pPr marL="0" marR="0" lvl="0" indent="0" algn="l" rtl="0">
                  <a:spcBef>
                    <a:spcPts val="0"/>
                  </a:spcBef>
                  <a:spcAft>
                    <a:spcPts val="0"/>
                  </a:spcAft>
                  <a:buNone/>
                </a:pPr>
                <a:endParaRPr sz="1650">
                  <a:solidFill>
                    <a:schemeClr val="lt1"/>
                  </a:solidFill>
                  <a:latin typeface="Arial"/>
                  <a:ea typeface="Arial"/>
                  <a:cs typeface="Arial"/>
                  <a:sym typeface="Arial"/>
                </a:endParaRPr>
              </a:p>
              <a:p>
                <a:pPr marL="0" marR="0" lvl="0" indent="0" algn="l" rtl="0">
                  <a:spcBef>
                    <a:spcPts val="0"/>
                  </a:spcBef>
                  <a:spcAft>
                    <a:spcPts val="0"/>
                  </a:spcAft>
                  <a:buNone/>
                </a:pPr>
                <a:r>
                  <a:rPr lang="en-GB" sz="1650">
                    <a:solidFill>
                      <a:schemeClr val="lt1"/>
                    </a:solidFill>
                    <a:latin typeface="Arial"/>
                    <a:ea typeface="Arial"/>
                    <a:cs typeface="Arial"/>
                    <a:sym typeface="Arial"/>
                  </a:rPr>
                  <a:t>Why not create a how-to guide to help others learn about identifying living things?</a:t>
                </a:r>
                <a:endParaRPr/>
              </a:p>
              <a:p>
                <a:pPr marL="0" marR="0" lvl="0" indent="0" algn="l" rtl="0">
                  <a:spcBef>
                    <a:spcPts val="0"/>
                  </a:spcBef>
                  <a:spcAft>
                    <a:spcPts val="0"/>
                  </a:spcAft>
                  <a:buNone/>
                </a:pPr>
                <a:endParaRPr sz="1650">
                  <a:solidFill>
                    <a:schemeClr val="lt1"/>
                  </a:solidFill>
                  <a:latin typeface="Arial"/>
                  <a:ea typeface="Arial"/>
                  <a:cs typeface="Arial"/>
                  <a:sym typeface="Arial"/>
                </a:endParaRPr>
              </a:p>
              <a:p>
                <a:pPr marL="0" marR="0" lvl="0" indent="0" algn="l" rtl="0">
                  <a:spcBef>
                    <a:spcPts val="0"/>
                  </a:spcBef>
                  <a:spcAft>
                    <a:spcPts val="0"/>
                  </a:spcAft>
                  <a:buNone/>
                </a:pPr>
                <a:r>
                  <a:rPr lang="en-GB" sz="1650">
                    <a:solidFill>
                      <a:schemeClr val="lt1"/>
                    </a:solidFill>
                    <a:latin typeface="Arial"/>
                    <a:ea typeface="Arial"/>
                    <a:cs typeface="Arial"/>
                    <a:sym typeface="Arial"/>
                  </a:rPr>
                  <a:t>Can you identify some features that we might expect to see in a how-to instructional text?</a:t>
                </a:r>
                <a:endParaRPr/>
              </a:p>
            </p:txBody>
          </p:sp>
        </p:grpSp>
        <p:cxnSp>
          <p:nvCxnSpPr>
            <p:cNvPr id="284" name="Google Shape;284;p10"/>
            <p:cNvCxnSpPr/>
            <p:nvPr/>
          </p:nvCxnSpPr>
          <p:spPr>
            <a:xfrm>
              <a:off x="452845" y="3772979"/>
              <a:ext cx="8064137" cy="0"/>
            </a:xfrm>
            <a:prstGeom prst="straightConnector1">
              <a:avLst/>
            </a:prstGeom>
            <a:noFill/>
            <a:ln w="28575" cap="flat" cmpd="sng">
              <a:solidFill>
                <a:srgbClr val="000032"/>
              </a:solidFill>
              <a:prstDash val="solid"/>
              <a:miter lim="800000"/>
              <a:headEnd type="none" w="sm" len="sm"/>
              <a:tailEnd type="none" w="sm" len="sm"/>
            </a:ln>
          </p:spPr>
        </p:cxnSp>
      </p:grpSp>
      <p:sp>
        <p:nvSpPr>
          <p:cNvPr id="285" name="Google Shape;285;p10"/>
          <p:cNvSpPr txBox="1"/>
          <p:nvPr/>
        </p:nvSpPr>
        <p:spPr>
          <a:xfrm>
            <a:off x="539931" y="3818689"/>
            <a:ext cx="7289619"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a:solidFill>
                  <a:srgbClr val="000032"/>
                </a:solidFill>
                <a:latin typeface="Arial"/>
                <a:ea typeface="Arial"/>
                <a:cs typeface="Arial"/>
                <a:sym typeface="Arial"/>
              </a:rPr>
              <a:t>Checklist</a:t>
            </a:r>
            <a:endParaRPr/>
          </a:p>
        </p:txBody>
      </p:sp>
      <p:sp>
        <p:nvSpPr>
          <p:cNvPr id="286" name="Google Shape;286;p10"/>
          <p:cNvSpPr/>
          <p:nvPr/>
        </p:nvSpPr>
        <p:spPr>
          <a:xfrm>
            <a:off x="635118" y="4233730"/>
            <a:ext cx="1158848" cy="305621"/>
          </a:xfrm>
          <a:prstGeom prst="rect">
            <a:avLst/>
          </a:prstGeom>
          <a:solidFill>
            <a:schemeClr val="lt1"/>
          </a:solidFill>
          <a:ln w="19050" cap="flat" cmpd="sng">
            <a:solidFill>
              <a:srgbClr val="000032"/>
            </a:solidFill>
            <a:prstDash val="solid"/>
            <a:miter lim="800000"/>
            <a:headEnd type="none" w="sm" len="sm"/>
            <a:tailEnd type="none" w="sm" len="sm"/>
          </a:ln>
        </p:spPr>
        <p:txBody>
          <a:bodyPr spcFirstLastPara="1" wrap="square" lIns="91425" tIns="45700" rIns="91425" bIns="45700" anchor="ctr" anchorCtr="0">
            <a:noAutofit/>
          </a:bodyPr>
          <a:lstStyle/>
          <a:p>
            <a:pPr marL="285750" marR="0" lvl="0" indent="-285750" algn="l" rtl="0">
              <a:spcBef>
                <a:spcPts val="0"/>
              </a:spcBef>
              <a:spcAft>
                <a:spcPts val="0"/>
              </a:spcAft>
              <a:buClr>
                <a:srgbClr val="000032"/>
              </a:buClr>
              <a:buSzPts val="1800"/>
              <a:buFont typeface="Arial"/>
              <a:buChar char="•"/>
            </a:pPr>
            <a:r>
              <a:rPr lang="en-GB" sz="1800">
                <a:solidFill>
                  <a:srgbClr val="000032"/>
                </a:solidFill>
                <a:latin typeface="Arial"/>
                <a:ea typeface="Arial"/>
                <a:cs typeface="Arial"/>
                <a:sym typeface="Arial"/>
              </a:rPr>
              <a:t>Title</a:t>
            </a:r>
            <a:endParaRPr/>
          </a:p>
        </p:txBody>
      </p:sp>
      <p:sp>
        <p:nvSpPr>
          <p:cNvPr id="287" name="Google Shape;287;p10"/>
          <p:cNvSpPr/>
          <p:nvPr/>
        </p:nvSpPr>
        <p:spPr>
          <a:xfrm>
            <a:off x="635117" y="4673514"/>
            <a:ext cx="1951329" cy="305621"/>
          </a:xfrm>
          <a:prstGeom prst="rect">
            <a:avLst/>
          </a:prstGeom>
          <a:solidFill>
            <a:schemeClr val="lt1"/>
          </a:solidFill>
          <a:ln w="19050" cap="flat" cmpd="sng">
            <a:solidFill>
              <a:srgbClr val="000032"/>
            </a:solidFill>
            <a:prstDash val="solid"/>
            <a:miter lim="800000"/>
            <a:headEnd type="none" w="sm" len="sm"/>
            <a:tailEnd type="none" w="sm" len="sm"/>
          </a:ln>
        </p:spPr>
        <p:txBody>
          <a:bodyPr spcFirstLastPara="1" wrap="square" lIns="91425" tIns="45700" rIns="91425" bIns="45700" anchor="ctr" anchorCtr="0">
            <a:noAutofit/>
          </a:bodyPr>
          <a:lstStyle/>
          <a:p>
            <a:pPr marL="285750" marR="0" lvl="0" indent="-285750" algn="l" rtl="0">
              <a:spcBef>
                <a:spcPts val="0"/>
              </a:spcBef>
              <a:spcAft>
                <a:spcPts val="0"/>
              </a:spcAft>
              <a:buClr>
                <a:srgbClr val="000032"/>
              </a:buClr>
              <a:buSzPts val="1800"/>
              <a:buFont typeface="Arial"/>
              <a:buChar char="•"/>
            </a:pPr>
            <a:r>
              <a:rPr lang="en-GB" sz="1800">
                <a:solidFill>
                  <a:srgbClr val="000032"/>
                </a:solidFill>
                <a:latin typeface="Arial"/>
                <a:ea typeface="Arial"/>
                <a:cs typeface="Arial"/>
                <a:sym typeface="Arial"/>
              </a:rPr>
              <a:t>Introduction</a:t>
            </a:r>
            <a:endParaRPr/>
          </a:p>
        </p:txBody>
      </p:sp>
      <p:sp>
        <p:nvSpPr>
          <p:cNvPr id="288" name="Google Shape;288;p10"/>
          <p:cNvSpPr/>
          <p:nvPr/>
        </p:nvSpPr>
        <p:spPr>
          <a:xfrm>
            <a:off x="635117" y="5113298"/>
            <a:ext cx="3902049" cy="305621"/>
          </a:xfrm>
          <a:prstGeom prst="rect">
            <a:avLst/>
          </a:prstGeom>
          <a:solidFill>
            <a:schemeClr val="lt1"/>
          </a:solidFill>
          <a:ln w="19050" cap="flat" cmpd="sng">
            <a:solidFill>
              <a:srgbClr val="000032"/>
            </a:solidFill>
            <a:prstDash val="solid"/>
            <a:miter lim="800000"/>
            <a:headEnd type="none" w="sm" len="sm"/>
            <a:tailEnd type="none" w="sm" len="sm"/>
          </a:ln>
        </p:spPr>
        <p:txBody>
          <a:bodyPr spcFirstLastPara="1" wrap="square" lIns="91425" tIns="45700" rIns="91425" bIns="45700" anchor="ctr" anchorCtr="0">
            <a:noAutofit/>
          </a:bodyPr>
          <a:lstStyle/>
          <a:p>
            <a:pPr marL="285750" marR="0" lvl="0" indent="-285750" algn="l" rtl="0">
              <a:spcBef>
                <a:spcPts val="0"/>
              </a:spcBef>
              <a:spcAft>
                <a:spcPts val="0"/>
              </a:spcAft>
              <a:buClr>
                <a:srgbClr val="000032"/>
              </a:buClr>
              <a:buSzPts val="1800"/>
              <a:buFont typeface="Arial"/>
              <a:buChar char="•"/>
            </a:pPr>
            <a:r>
              <a:rPr lang="en-GB" sz="1800">
                <a:solidFill>
                  <a:srgbClr val="000032"/>
                </a:solidFill>
                <a:latin typeface="Arial"/>
                <a:ea typeface="Arial"/>
                <a:cs typeface="Arial"/>
                <a:sym typeface="Arial"/>
              </a:rPr>
              <a:t>Instructions sequenced logically</a:t>
            </a:r>
            <a:endParaRPr/>
          </a:p>
        </p:txBody>
      </p:sp>
      <p:sp>
        <p:nvSpPr>
          <p:cNvPr id="289" name="Google Shape;289;p10"/>
          <p:cNvSpPr/>
          <p:nvPr/>
        </p:nvSpPr>
        <p:spPr>
          <a:xfrm>
            <a:off x="635117" y="5553082"/>
            <a:ext cx="1951329" cy="305621"/>
          </a:xfrm>
          <a:prstGeom prst="rect">
            <a:avLst/>
          </a:prstGeom>
          <a:solidFill>
            <a:schemeClr val="lt1"/>
          </a:solidFill>
          <a:ln w="19050" cap="flat" cmpd="sng">
            <a:solidFill>
              <a:srgbClr val="000032"/>
            </a:solidFill>
            <a:prstDash val="solid"/>
            <a:miter lim="800000"/>
            <a:headEnd type="none" w="sm" len="sm"/>
            <a:tailEnd type="none" w="sm" len="sm"/>
          </a:ln>
        </p:spPr>
        <p:txBody>
          <a:bodyPr spcFirstLastPara="1" wrap="square" lIns="91425" tIns="45700" rIns="91425" bIns="45700" anchor="ctr" anchorCtr="0">
            <a:noAutofit/>
          </a:bodyPr>
          <a:lstStyle/>
          <a:p>
            <a:pPr marL="285750" marR="0" lvl="0" indent="-285750" algn="l" rtl="0">
              <a:spcBef>
                <a:spcPts val="0"/>
              </a:spcBef>
              <a:spcAft>
                <a:spcPts val="0"/>
              </a:spcAft>
              <a:buClr>
                <a:srgbClr val="000032"/>
              </a:buClr>
              <a:buSzPts val="1800"/>
              <a:buFont typeface="Arial"/>
              <a:buChar char="•"/>
            </a:pPr>
            <a:r>
              <a:rPr lang="en-GB" sz="1800">
                <a:solidFill>
                  <a:srgbClr val="000032"/>
                </a:solidFill>
                <a:latin typeface="Arial"/>
                <a:ea typeface="Arial"/>
                <a:cs typeface="Arial"/>
                <a:sym typeface="Arial"/>
              </a:rPr>
              <a:t>Present tense</a:t>
            </a:r>
            <a:endParaRPr/>
          </a:p>
        </p:txBody>
      </p:sp>
      <p:sp>
        <p:nvSpPr>
          <p:cNvPr id="290" name="Google Shape;290;p10"/>
          <p:cNvSpPr/>
          <p:nvPr/>
        </p:nvSpPr>
        <p:spPr>
          <a:xfrm>
            <a:off x="634811" y="5992866"/>
            <a:ext cx="2308085" cy="305621"/>
          </a:xfrm>
          <a:prstGeom prst="rect">
            <a:avLst/>
          </a:prstGeom>
          <a:solidFill>
            <a:schemeClr val="lt1"/>
          </a:solidFill>
          <a:ln w="19050" cap="flat" cmpd="sng">
            <a:solidFill>
              <a:srgbClr val="000032"/>
            </a:solidFill>
            <a:prstDash val="solid"/>
            <a:miter lim="800000"/>
            <a:headEnd type="none" w="sm" len="sm"/>
            <a:tailEnd type="none" w="sm" len="sm"/>
          </a:ln>
        </p:spPr>
        <p:txBody>
          <a:bodyPr spcFirstLastPara="1" wrap="square" lIns="91425" tIns="45700" rIns="91425" bIns="45700" anchor="ctr" anchorCtr="0">
            <a:noAutofit/>
          </a:bodyPr>
          <a:lstStyle/>
          <a:p>
            <a:pPr marL="285750" marR="0" lvl="0" indent="-285750" algn="l" rtl="0">
              <a:spcBef>
                <a:spcPts val="0"/>
              </a:spcBef>
              <a:spcAft>
                <a:spcPts val="0"/>
              </a:spcAft>
              <a:buClr>
                <a:srgbClr val="000032"/>
              </a:buClr>
              <a:buSzPts val="1800"/>
              <a:buFont typeface="Arial"/>
              <a:buChar char="•"/>
            </a:pPr>
            <a:r>
              <a:rPr lang="en-GB" sz="1800">
                <a:solidFill>
                  <a:srgbClr val="000032"/>
                </a:solidFill>
                <a:latin typeface="Arial"/>
                <a:ea typeface="Arial"/>
                <a:cs typeface="Arial"/>
                <a:sym typeface="Arial"/>
              </a:rPr>
              <a:t>Imperative verbs</a:t>
            </a:r>
            <a:endParaRPr/>
          </a:p>
        </p:txBody>
      </p:sp>
      <p:sp>
        <p:nvSpPr>
          <p:cNvPr id="291" name="Google Shape;291;p10"/>
          <p:cNvSpPr/>
          <p:nvPr/>
        </p:nvSpPr>
        <p:spPr>
          <a:xfrm>
            <a:off x="4906677" y="4233730"/>
            <a:ext cx="2495613" cy="305621"/>
          </a:xfrm>
          <a:prstGeom prst="rect">
            <a:avLst/>
          </a:prstGeom>
          <a:solidFill>
            <a:schemeClr val="lt1"/>
          </a:solidFill>
          <a:ln w="19050" cap="flat" cmpd="sng">
            <a:solidFill>
              <a:srgbClr val="000032"/>
            </a:solidFill>
            <a:prstDash val="solid"/>
            <a:miter lim="800000"/>
            <a:headEnd type="none" w="sm" len="sm"/>
            <a:tailEnd type="none" w="sm" len="sm"/>
          </a:ln>
        </p:spPr>
        <p:txBody>
          <a:bodyPr spcFirstLastPara="1" wrap="square" lIns="91425" tIns="45700" rIns="91425" bIns="45700" anchor="ctr" anchorCtr="0">
            <a:noAutofit/>
          </a:bodyPr>
          <a:lstStyle/>
          <a:p>
            <a:pPr marL="285750" marR="0" lvl="0" indent="-285750" algn="l" rtl="0">
              <a:spcBef>
                <a:spcPts val="0"/>
              </a:spcBef>
              <a:spcAft>
                <a:spcPts val="0"/>
              </a:spcAft>
              <a:buClr>
                <a:srgbClr val="000032"/>
              </a:buClr>
              <a:buSzPts val="1800"/>
              <a:buFont typeface="Arial"/>
              <a:buChar char="•"/>
            </a:pPr>
            <a:r>
              <a:rPr lang="en-GB" sz="1800">
                <a:solidFill>
                  <a:srgbClr val="000032"/>
                </a:solidFill>
                <a:latin typeface="Arial"/>
                <a:ea typeface="Arial"/>
                <a:cs typeface="Arial"/>
                <a:sym typeface="Arial"/>
              </a:rPr>
              <a:t>Time conjunctions</a:t>
            </a:r>
            <a:endParaRPr/>
          </a:p>
        </p:txBody>
      </p:sp>
      <p:sp>
        <p:nvSpPr>
          <p:cNvPr id="292" name="Google Shape;292;p10"/>
          <p:cNvSpPr/>
          <p:nvPr/>
        </p:nvSpPr>
        <p:spPr>
          <a:xfrm>
            <a:off x="4906677" y="4673513"/>
            <a:ext cx="2495613" cy="305621"/>
          </a:xfrm>
          <a:prstGeom prst="rect">
            <a:avLst/>
          </a:prstGeom>
          <a:solidFill>
            <a:schemeClr val="lt1"/>
          </a:solidFill>
          <a:ln w="19050" cap="flat" cmpd="sng">
            <a:solidFill>
              <a:srgbClr val="000032"/>
            </a:solidFill>
            <a:prstDash val="solid"/>
            <a:miter lim="800000"/>
            <a:headEnd type="none" w="sm" len="sm"/>
            <a:tailEnd type="none" w="sm" len="sm"/>
          </a:ln>
        </p:spPr>
        <p:txBody>
          <a:bodyPr spcFirstLastPara="1" wrap="square" lIns="91425" tIns="45700" rIns="91425" bIns="45700" anchor="ctr" anchorCtr="0">
            <a:noAutofit/>
          </a:bodyPr>
          <a:lstStyle/>
          <a:p>
            <a:pPr marL="285750" marR="0" lvl="0" indent="-285750" algn="l" rtl="0">
              <a:spcBef>
                <a:spcPts val="0"/>
              </a:spcBef>
              <a:spcAft>
                <a:spcPts val="0"/>
              </a:spcAft>
              <a:buClr>
                <a:srgbClr val="000032"/>
              </a:buClr>
              <a:buSzPts val="1800"/>
              <a:buFont typeface="Arial"/>
              <a:buChar char="•"/>
            </a:pPr>
            <a:r>
              <a:rPr lang="en-GB" sz="1800">
                <a:solidFill>
                  <a:srgbClr val="000032"/>
                </a:solidFill>
                <a:latin typeface="Arial"/>
                <a:ea typeface="Arial"/>
                <a:cs typeface="Arial"/>
                <a:sym typeface="Arial"/>
              </a:rPr>
              <a:t>Technical language</a:t>
            </a:r>
            <a:endParaRPr/>
          </a:p>
        </p:txBody>
      </p:sp>
      <p:sp>
        <p:nvSpPr>
          <p:cNvPr id="293" name="Google Shape;293;p10"/>
          <p:cNvSpPr/>
          <p:nvPr/>
        </p:nvSpPr>
        <p:spPr>
          <a:xfrm>
            <a:off x="4906677" y="5113298"/>
            <a:ext cx="3305510" cy="305621"/>
          </a:xfrm>
          <a:prstGeom prst="rect">
            <a:avLst/>
          </a:prstGeom>
          <a:solidFill>
            <a:schemeClr val="lt1"/>
          </a:solidFill>
          <a:ln w="19050" cap="flat" cmpd="sng">
            <a:solidFill>
              <a:srgbClr val="000032"/>
            </a:solidFill>
            <a:prstDash val="solid"/>
            <a:miter lim="800000"/>
            <a:headEnd type="none" w="sm" len="sm"/>
            <a:tailEnd type="none" w="sm" len="sm"/>
          </a:ln>
        </p:spPr>
        <p:txBody>
          <a:bodyPr spcFirstLastPara="1" wrap="square" lIns="91425" tIns="45700" rIns="91425" bIns="45700" anchor="ctr" anchorCtr="0">
            <a:noAutofit/>
          </a:bodyPr>
          <a:lstStyle/>
          <a:p>
            <a:pPr marL="285750" marR="0" lvl="0" indent="-285750" algn="l" rtl="0">
              <a:spcBef>
                <a:spcPts val="0"/>
              </a:spcBef>
              <a:spcAft>
                <a:spcPts val="0"/>
              </a:spcAft>
              <a:buClr>
                <a:srgbClr val="000032"/>
              </a:buClr>
              <a:buSzPts val="1800"/>
              <a:buFont typeface="Arial"/>
              <a:buChar char="•"/>
            </a:pPr>
            <a:r>
              <a:rPr lang="en-GB" sz="1800">
                <a:solidFill>
                  <a:srgbClr val="000032"/>
                </a:solidFill>
                <a:latin typeface="Arial"/>
                <a:ea typeface="Arial"/>
                <a:cs typeface="Arial"/>
                <a:sym typeface="Arial"/>
              </a:rPr>
              <a:t>Diagrams or photographs</a:t>
            </a:r>
            <a:endParaRPr/>
          </a:p>
        </p:txBody>
      </p:sp>
      <p:sp>
        <p:nvSpPr>
          <p:cNvPr id="294" name="Google Shape;294;p10"/>
          <p:cNvSpPr/>
          <p:nvPr/>
        </p:nvSpPr>
        <p:spPr>
          <a:xfrm>
            <a:off x="4906677" y="5528340"/>
            <a:ext cx="2776385" cy="330364"/>
          </a:xfrm>
          <a:prstGeom prst="rect">
            <a:avLst/>
          </a:prstGeom>
          <a:solidFill>
            <a:schemeClr val="lt1"/>
          </a:solidFill>
          <a:ln w="19050" cap="flat" cmpd="sng">
            <a:solidFill>
              <a:srgbClr val="000032"/>
            </a:solidFill>
            <a:prstDash val="solid"/>
            <a:miter lim="800000"/>
            <a:headEnd type="none" w="sm" len="sm"/>
            <a:tailEnd type="none" w="sm" len="sm"/>
          </a:ln>
        </p:spPr>
        <p:txBody>
          <a:bodyPr spcFirstLastPara="1" wrap="square" lIns="91425" tIns="45700" rIns="91425" bIns="45700" anchor="ctr" anchorCtr="0">
            <a:noAutofit/>
          </a:bodyPr>
          <a:lstStyle/>
          <a:p>
            <a:pPr marL="285750" marR="0" lvl="0" indent="-285750" algn="l" rtl="0">
              <a:spcBef>
                <a:spcPts val="0"/>
              </a:spcBef>
              <a:spcAft>
                <a:spcPts val="0"/>
              </a:spcAft>
              <a:buClr>
                <a:srgbClr val="000032"/>
              </a:buClr>
              <a:buSzPts val="1800"/>
              <a:buFont typeface="Arial"/>
              <a:buChar char="•"/>
            </a:pPr>
            <a:r>
              <a:rPr lang="en-GB" sz="1800">
                <a:solidFill>
                  <a:srgbClr val="000032"/>
                </a:solidFill>
                <a:latin typeface="Arial"/>
                <a:ea typeface="Arial"/>
                <a:cs typeface="Arial"/>
                <a:sym typeface="Arial"/>
              </a:rPr>
              <a:t>Concluding statement</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200"/>
                                  </p:stCondLst>
                                  <p:childTnLst>
                                    <p:set>
                                      <p:cBhvr>
                                        <p:cTn id="6" dur="1" fill="hold">
                                          <p:stCondLst>
                                            <p:cond delay="0"/>
                                          </p:stCondLst>
                                        </p:cTn>
                                        <p:tgtEl>
                                          <p:spTgt spid="278"/>
                                        </p:tgtEl>
                                        <p:attrNameLst>
                                          <p:attrName>style.visibility</p:attrName>
                                        </p:attrNameLst>
                                      </p:cBhvr>
                                      <p:to>
                                        <p:strVal val="visible"/>
                                      </p:to>
                                    </p:set>
                                    <p:animEffect transition="in" filter="fade">
                                      <p:cBhvr>
                                        <p:cTn id="7" dur="500"/>
                                        <p:tgtEl>
                                          <p:spTgt spid="278"/>
                                        </p:tgtEl>
                                      </p:cBhvr>
                                    </p:animEffect>
                                  </p:childTnLst>
                                </p:cTn>
                              </p:par>
                              <p:par>
                                <p:cTn id="8" presetID="10" presetClass="entr" presetSubtype="0" fill="hold" nodeType="withEffect">
                                  <p:stCondLst>
                                    <p:cond delay="700"/>
                                  </p:stCondLst>
                                  <p:childTnLst>
                                    <p:set>
                                      <p:cBhvr>
                                        <p:cTn id="9" dur="1" fill="hold">
                                          <p:stCondLst>
                                            <p:cond delay="0"/>
                                          </p:stCondLst>
                                        </p:cTn>
                                        <p:tgtEl>
                                          <p:spTgt spid="285"/>
                                        </p:tgtEl>
                                        <p:attrNameLst>
                                          <p:attrName>style.visibility</p:attrName>
                                        </p:attrNameLst>
                                      </p:cBhvr>
                                      <p:to>
                                        <p:strVal val="visible"/>
                                      </p:to>
                                    </p:set>
                                    <p:animEffect transition="in" filter="fade">
                                      <p:cBhvr>
                                        <p:cTn id="10" dur="500"/>
                                        <p:tgtEl>
                                          <p:spTgt spid="285"/>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8" fill="hold" nodeType="clickEffect">
                                  <p:stCondLst>
                                    <p:cond delay="0"/>
                                  </p:stCondLst>
                                  <p:childTnLst>
                                    <p:set>
                                      <p:cBhvr>
                                        <p:cTn id="14" dur="1" fill="hold">
                                          <p:stCondLst>
                                            <p:cond delay="0"/>
                                          </p:stCondLst>
                                        </p:cTn>
                                        <p:tgtEl>
                                          <p:spTgt spid="286"/>
                                        </p:tgtEl>
                                        <p:attrNameLst>
                                          <p:attrName>style.visibility</p:attrName>
                                        </p:attrNameLst>
                                      </p:cBhvr>
                                      <p:to>
                                        <p:strVal val="visible"/>
                                      </p:to>
                                    </p:set>
                                    <p:anim calcmode="lin" valueType="num">
                                      <p:cBhvr additive="base">
                                        <p:cTn id="15" dur="500"/>
                                        <p:tgtEl>
                                          <p:spTgt spid="286"/>
                                        </p:tgtEl>
                                        <p:attrNameLst>
                                          <p:attrName>ppt_x</p:attrName>
                                        </p:attrNameLst>
                                      </p:cBhvr>
                                      <p:tavLst>
                                        <p:tav tm="0">
                                          <p:val>
                                            <p:strVal val="#ppt_x-1"/>
                                          </p:val>
                                        </p:tav>
                                        <p:tav tm="100000">
                                          <p:val>
                                            <p:strVal val="#ppt_x"/>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8" fill="hold" nodeType="clickEffect">
                                  <p:stCondLst>
                                    <p:cond delay="0"/>
                                  </p:stCondLst>
                                  <p:childTnLst>
                                    <p:set>
                                      <p:cBhvr>
                                        <p:cTn id="19" dur="1" fill="hold">
                                          <p:stCondLst>
                                            <p:cond delay="0"/>
                                          </p:stCondLst>
                                        </p:cTn>
                                        <p:tgtEl>
                                          <p:spTgt spid="287"/>
                                        </p:tgtEl>
                                        <p:attrNameLst>
                                          <p:attrName>style.visibility</p:attrName>
                                        </p:attrNameLst>
                                      </p:cBhvr>
                                      <p:to>
                                        <p:strVal val="visible"/>
                                      </p:to>
                                    </p:set>
                                    <p:anim calcmode="lin" valueType="num">
                                      <p:cBhvr additive="base">
                                        <p:cTn id="20" dur="500"/>
                                        <p:tgtEl>
                                          <p:spTgt spid="287"/>
                                        </p:tgtEl>
                                        <p:attrNameLst>
                                          <p:attrName>ppt_x</p:attrName>
                                        </p:attrNameLst>
                                      </p:cBhvr>
                                      <p:tavLst>
                                        <p:tav tm="0">
                                          <p:val>
                                            <p:strVal val="#ppt_x-1"/>
                                          </p:val>
                                        </p:tav>
                                        <p:tav tm="100000">
                                          <p:val>
                                            <p:strVal val="#ppt_x"/>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nodeType="clickEffect">
                                  <p:stCondLst>
                                    <p:cond delay="0"/>
                                  </p:stCondLst>
                                  <p:childTnLst>
                                    <p:set>
                                      <p:cBhvr>
                                        <p:cTn id="24" dur="1" fill="hold">
                                          <p:stCondLst>
                                            <p:cond delay="0"/>
                                          </p:stCondLst>
                                        </p:cTn>
                                        <p:tgtEl>
                                          <p:spTgt spid="288"/>
                                        </p:tgtEl>
                                        <p:attrNameLst>
                                          <p:attrName>style.visibility</p:attrName>
                                        </p:attrNameLst>
                                      </p:cBhvr>
                                      <p:to>
                                        <p:strVal val="visible"/>
                                      </p:to>
                                    </p:set>
                                    <p:anim calcmode="lin" valueType="num">
                                      <p:cBhvr additive="base">
                                        <p:cTn id="25" dur="500"/>
                                        <p:tgtEl>
                                          <p:spTgt spid="288"/>
                                        </p:tgtEl>
                                        <p:attrNameLst>
                                          <p:attrName>ppt_x</p:attrName>
                                        </p:attrNameLst>
                                      </p:cBhvr>
                                      <p:tavLst>
                                        <p:tav tm="0">
                                          <p:val>
                                            <p:strVal val="#ppt_x-1"/>
                                          </p:val>
                                        </p:tav>
                                        <p:tav tm="100000">
                                          <p:val>
                                            <p:strVal val="#ppt_x"/>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8" fill="hold" nodeType="clickEffect">
                                  <p:stCondLst>
                                    <p:cond delay="0"/>
                                  </p:stCondLst>
                                  <p:childTnLst>
                                    <p:set>
                                      <p:cBhvr>
                                        <p:cTn id="29" dur="1" fill="hold">
                                          <p:stCondLst>
                                            <p:cond delay="0"/>
                                          </p:stCondLst>
                                        </p:cTn>
                                        <p:tgtEl>
                                          <p:spTgt spid="289"/>
                                        </p:tgtEl>
                                        <p:attrNameLst>
                                          <p:attrName>style.visibility</p:attrName>
                                        </p:attrNameLst>
                                      </p:cBhvr>
                                      <p:to>
                                        <p:strVal val="visible"/>
                                      </p:to>
                                    </p:set>
                                    <p:anim calcmode="lin" valueType="num">
                                      <p:cBhvr additive="base">
                                        <p:cTn id="30" dur="500"/>
                                        <p:tgtEl>
                                          <p:spTgt spid="289"/>
                                        </p:tgtEl>
                                        <p:attrNameLst>
                                          <p:attrName>ppt_x</p:attrName>
                                        </p:attrNameLst>
                                      </p:cBhvr>
                                      <p:tavLst>
                                        <p:tav tm="0">
                                          <p:val>
                                            <p:strVal val="#ppt_x-1"/>
                                          </p:val>
                                        </p:tav>
                                        <p:tav tm="100000">
                                          <p:val>
                                            <p:strVal val="#ppt_x"/>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8" fill="hold" nodeType="clickEffect">
                                  <p:stCondLst>
                                    <p:cond delay="0"/>
                                  </p:stCondLst>
                                  <p:childTnLst>
                                    <p:set>
                                      <p:cBhvr>
                                        <p:cTn id="34" dur="1" fill="hold">
                                          <p:stCondLst>
                                            <p:cond delay="0"/>
                                          </p:stCondLst>
                                        </p:cTn>
                                        <p:tgtEl>
                                          <p:spTgt spid="290"/>
                                        </p:tgtEl>
                                        <p:attrNameLst>
                                          <p:attrName>style.visibility</p:attrName>
                                        </p:attrNameLst>
                                      </p:cBhvr>
                                      <p:to>
                                        <p:strVal val="visible"/>
                                      </p:to>
                                    </p:set>
                                    <p:anim calcmode="lin" valueType="num">
                                      <p:cBhvr additive="base">
                                        <p:cTn id="35" dur="500"/>
                                        <p:tgtEl>
                                          <p:spTgt spid="290"/>
                                        </p:tgtEl>
                                        <p:attrNameLst>
                                          <p:attrName>ppt_x</p:attrName>
                                        </p:attrNameLst>
                                      </p:cBhvr>
                                      <p:tavLst>
                                        <p:tav tm="0">
                                          <p:val>
                                            <p:strVal val="#ppt_x-1"/>
                                          </p:val>
                                        </p:tav>
                                        <p:tav tm="100000">
                                          <p:val>
                                            <p:strVal val="#ppt_x"/>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2" fill="hold" nodeType="clickEffect">
                                  <p:stCondLst>
                                    <p:cond delay="0"/>
                                  </p:stCondLst>
                                  <p:childTnLst>
                                    <p:set>
                                      <p:cBhvr>
                                        <p:cTn id="39" dur="1" fill="hold">
                                          <p:stCondLst>
                                            <p:cond delay="0"/>
                                          </p:stCondLst>
                                        </p:cTn>
                                        <p:tgtEl>
                                          <p:spTgt spid="291"/>
                                        </p:tgtEl>
                                        <p:attrNameLst>
                                          <p:attrName>style.visibility</p:attrName>
                                        </p:attrNameLst>
                                      </p:cBhvr>
                                      <p:to>
                                        <p:strVal val="visible"/>
                                      </p:to>
                                    </p:set>
                                    <p:anim calcmode="lin" valueType="num">
                                      <p:cBhvr additive="base">
                                        <p:cTn id="40" dur="500"/>
                                        <p:tgtEl>
                                          <p:spTgt spid="291"/>
                                        </p:tgtEl>
                                        <p:attrNameLst>
                                          <p:attrName>ppt_x</p:attrName>
                                        </p:attrNameLst>
                                      </p:cBhvr>
                                      <p:tavLst>
                                        <p:tav tm="0">
                                          <p:val>
                                            <p:strVal val="#ppt_x+1"/>
                                          </p:val>
                                        </p:tav>
                                        <p:tav tm="100000">
                                          <p:val>
                                            <p:strVal val="#ppt_x"/>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2" fill="hold" nodeType="clickEffect">
                                  <p:stCondLst>
                                    <p:cond delay="0"/>
                                  </p:stCondLst>
                                  <p:childTnLst>
                                    <p:set>
                                      <p:cBhvr>
                                        <p:cTn id="44" dur="1" fill="hold">
                                          <p:stCondLst>
                                            <p:cond delay="0"/>
                                          </p:stCondLst>
                                        </p:cTn>
                                        <p:tgtEl>
                                          <p:spTgt spid="292"/>
                                        </p:tgtEl>
                                        <p:attrNameLst>
                                          <p:attrName>style.visibility</p:attrName>
                                        </p:attrNameLst>
                                      </p:cBhvr>
                                      <p:to>
                                        <p:strVal val="visible"/>
                                      </p:to>
                                    </p:set>
                                    <p:anim calcmode="lin" valueType="num">
                                      <p:cBhvr additive="base">
                                        <p:cTn id="45" dur="500"/>
                                        <p:tgtEl>
                                          <p:spTgt spid="292"/>
                                        </p:tgtEl>
                                        <p:attrNameLst>
                                          <p:attrName>ppt_x</p:attrName>
                                        </p:attrNameLst>
                                      </p:cBhvr>
                                      <p:tavLst>
                                        <p:tav tm="0">
                                          <p:val>
                                            <p:strVal val="#ppt_x+1"/>
                                          </p:val>
                                        </p:tav>
                                        <p:tav tm="100000">
                                          <p:val>
                                            <p:strVal val="#ppt_x"/>
                                          </p:val>
                                        </p:tav>
                                      </p:tavLst>
                                    </p:anim>
                                  </p:childTnLst>
                                </p:cTn>
                              </p:par>
                            </p:childTnLst>
                          </p:cTn>
                        </p:par>
                      </p:childTnLst>
                    </p:cTn>
                  </p:par>
                  <p:par>
                    <p:cTn id="46" fill="hold">
                      <p:stCondLst>
                        <p:cond delay="indefinite"/>
                      </p:stCondLst>
                      <p:childTnLst>
                        <p:par>
                          <p:cTn id="47" fill="hold">
                            <p:stCondLst>
                              <p:cond delay="0"/>
                            </p:stCondLst>
                            <p:childTnLst>
                              <p:par>
                                <p:cTn id="48" presetID="2" presetClass="entr" presetSubtype="2" fill="hold" nodeType="clickEffect">
                                  <p:stCondLst>
                                    <p:cond delay="0"/>
                                  </p:stCondLst>
                                  <p:childTnLst>
                                    <p:set>
                                      <p:cBhvr>
                                        <p:cTn id="49" dur="1" fill="hold">
                                          <p:stCondLst>
                                            <p:cond delay="0"/>
                                          </p:stCondLst>
                                        </p:cTn>
                                        <p:tgtEl>
                                          <p:spTgt spid="293"/>
                                        </p:tgtEl>
                                        <p:attrNameLst>
                                          <p:attrName>style.visibility</p:attrName>
                                        </p:attrNameLst>
                                      </p:cBhvr>
                                      <p:to>
                                        <p:strVal val="visible"/>
                                      </p:to>
                                    </p:set>
                                    <p:anim calcmode="lin" valueType="num">
                                      <p:cBhvr additive="base">
                                        <p:cTn id="50" dur="500"/>
                                        <p:tgtEl>
                                          <p:spTgt spid="293"/>
                                        </p:tgtEl>
                                        <p:attrNameLst>
                                          <p:attrName>ppt_x</p:attrName>
                                        </p:attrNameLst>
                                      </p:cBhvr>
                                      <p:tavLst>
                                        <p:tav tm="0">
                                          <p:val>
                                            <p:strVal val="#ppt_x+1"/>
                                          </p:val>
                                        </p:tav>
                                        <p:tav tm="100000">
                                          <p:val>
                                            <p:strVal val="#ppt_x"/>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2" fill="hold" nodeType="clickEffect">
                                  <p:stCondLst>
                                    <p:cond delay="0"/>
                                  </p:stCondLst>
                                  <p:childTnLst>
                                    <p:set>
                                      <p:cBhvr>
                                        <p:cTn id="54" dur="1" fill="hold">
                                          <p:stCondLst>
                                            <p:cond delay="0"/>
                                          </p:stCondLst>
                                        </p:cTn>
                                        <p:tgtEl>
                                          <p:spTgt spid="294"/>
                                        </p:tgtEl>
                                        <p:attrNameLst>
                                          <p:attrName>style.visibility</p:attrName>
                                        </p:attrNameLst>
                                      </p:cBhvr>
                                      <p:to>
                                        <p:strVal val="visible"/>
                                      </p:to>
                                    </p:set>
                                    <p:anim calcmode="lin" valueType="num">
                                      <p:cBhvr additive="base">
                                        <p:cTn id="55" dur="500"/>
                                        <p:tgtEl>
                                          <p:spTgt spid="29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98"/>
        <p:cNvGrpSpPr/>
        <p:nvPr/>
      </p:nvGrpSpPr>
      <p:grpSpPr>
        <a:xfrm>
          <a:off x="0" y="0"/>
          <a:ext cx="0" cy="0"/>
          <a:chOff x="0" y="0"/>
          <a:chExt cx="0" cy="0"/>
        </a:xfrm>
      </p:grpSpPr>
      <p:sp>
        <p:nvSpPr>
          <p:cNvPr id="299" name="Google Shape;299;p11"/>
          <p:cNvSpPr txBox="1"/>
          <p:nvPr/>
        </p:nvSpPr>
        <p:spPr>
          <a:xfrm>
            <a:off x="443592" y="574477"/>
            <a:ext cx="8230146" cy="36163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750" b="1">
                <a:solidFill>
                  <a:srgbClr val="000032"/>
                </a:solidFill>
                <a:latin typeface="Arial"/>
                <a:ea typeface="Arial"/>
                <a:cs typeface="Arial"/>
                <a:sym typeface="Arial"/>
              </a:rPr>
              <a:t>How many of those features can you identify in the instructional text below?</a:t>
            </a:r>
            <a:endParaRPr/>
          </a:p>
        </p:txBody>
      </p:sp>
      <p:sp>
        <p:nvSpPr>
          <p:cNvPr id="300" name="Google Shape;300;p11"/>
          <p:cNvSpPr txBox="1"/>
          <p:nvPr/>
        </p:nvSpPr>
        <p:spPr>
          <a:xfrm>
            <a:off x="913855" y="1027323"/>
            <a:ext cx="7289619" cy="46166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400" b="1">
                <a:solidFill>
                  <a:srgbClr val="7030A0"/>
                </a:solidFill>
                <a:latin typeface="Arial"/>
                <a:ea typeface="Arial"/>
                <a:cs typeface="Arial"/>
                <a:sym typeface="Arial"/>
              </a:rPr>
              <a:t>How to Identify Different Species</a:t>
            </a:r>
            <a:endParaRPr/>
          </a:p>
        </p:txBody>
      </p:sp>
      <p:grpSp>
        <p:nvGrpSpPr>
          <p:cNvPr id="301" name="Google Shape;301;p11"/>
          <p:cNvGrpSpPr/>
          <p:nvPr/>
        </p:nvGrpSpPr>
        <p:grpSpPr>
          <a:xfrm>
            <a:off x="774518" y="1489115"/>
            <a:ext cx="4668339" cy="1471800"/>
            <a:chOff x="774518" y="1489115"/>
            <a:chExt cx="4668339" cy="1471800"/>
          </a:xfrm>
        </p:grpSpPr>
        <p:sp>
          <p:nvSpPr>
            <p:cNvPr id="302" name="Google Shape;302;p11"/>
            <p:cNvSpPr/>
            <p:nvPr/>
          </p:nvSpPr>
          <p:spPr>
            <a:xfrm>
              <a:off x="774518" y="1741715"/>
              <a:ext cx="4668339" cy="1219200"/>
            </a:xfrm>
            <a:prstGeom prst="rect">
              <a:avLst/>
            </a:prstGeom>
            <a:solidFill>
              <a:schemeClr val="lt1"/>
            </a:solidFill>
            <a:ln w="28575" cap="flat" cmpd="sng">
              <a:solidFill>
                <a:srgbClr val="000032"/>
              </a:solidFill>
              <a:prstDash val="solid"/>
              <a:miter lim="800000"/>
              <a:headEnd type="none" w="sm" len="sm"/>
              <a:tailEnd type="none" w="sm" len="sm"/>
            </a:ln>
          </p:spPr>
          <p:txBody>
            <a:bodyPr spcFirstLastPara="1" wrap="square" lIns="91425" tIns="45700" rIns="91425" bIns="45700" anchor="ctr" anchorCtr="0">
              <a:noAutofit/>
            </a:bodyPr>
            <a:lstStyle/>
            <a:p>
              <a:pPr marL="266700" marR="0" lvl="0" indent="0" algn="l" rtl="0">
                <a:spcBef>
                  <a:spcPts val="0"/>
                </a:spcBef>
                <a:spcAft>
                  <a:spcPts val="0"/>
                </a:spcAft>
                <a:buNone/>
              </a:pPr>
              <a:r>
                <a:rPr lang="en-GB" sz="1800" b="1">
                  <a:solidFill>
                    <a:srgbClr val="7030A0"/>
                  </a:solidFill>
                  <a:latin typeface="Arial"/>
                  <a:ea typeface="Arial"/>
                  <a:cs typeface="Arial"/>
                  <a:sym typeface="Arial"/>
                </a:rPr>
                <a:t>Title</a:t>
              </a:r>
              <a:r>
                <a:rPr lang="en-GB" sz="1800">
                  <a:solidFill>
                    <a:srgbClr val="7030A0"/>
                  </a:solidFill>
                  <a:latin typeface="Arial"/>
                  <a:ea typeface="Arial"/>
                  <a:cs typeface="Arial"/>
                  <a:sym typeface="Arial"/>
                </a:rPr>
                <a:t> – this should capture the imagination of the reader. Try to make it something that the reader will learn how to do from the text.</a:t>
              </a:r>
              <a:endParaRPr sz="1800">
                <a:solidFill>
                  <a:srgbClr val="7030A0"/>
                </a:solidFill>
                <a:latin typeface="Arial"/>
                <a:ea typeface="Arial"/>
                <a:cs typeface="Arial"/>
                <a:sym typeface="Arial"/>
              </a:endParaRPr>
            </a:p>
          </p:txBody>
        </p:sp>
        <p:cxnSp>
          <p:nvCxnSpPr>
            <p:cNvPr id="303" name="Google Shape;303;p11"/>
            <p:cNvCxnSpPr>
              <a:stCxn id="302" idx="0"/>
              <a:endCxn id="300" idx="2"/>
            </p:cNvCxnSpPr>
            <p:nvPr/>
          </p:nvCxnSpPr>
          <p:spPr>
            <a:xfrm rot="10800000" flipH="1">
              <a:off x="3108688" y="1489115"/>
              <a:ext cx="1449900" cy="252600"/>
            </a:xfrm>
            <a:prstGeom prst="straightConnector1">
              <a:avLst/>
            </a:prstGeom>
            <a:noFill/>
            <a:ln w="28575" cap="flat" cmpd="sng">
              <a:solidFill>
                <a:srgbClr val="000032"/>
              </a:solidFill>
              <a:prstDash val="solid"/>
              <a:miter lim="800000"/>
              <a:headEnd type="none" w="sm" len="sm"/>
              <a:tailEnd type="none" w="sm" len="sm"/>
            </a:ln>
          </p:spPr>
        </p:cxnSp>
      </p:grpSp>
      <p:sp>
        <p:nvSpPr>
          <p:cNvPr id="304" name="Google Shape;304;p11"/>
          <p:cNvSpPr txBox="1"/>
          <p:nvPr/>
        </p:nvSpPr>
        <p:spPr>
          <a:xfrm>
            <a:off x="844186" y="3376375"/>
            <a:ext cx="7428956" cy="120032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rgbClr val="009386"/>
                </a:solidFill>
                <a:latin typeface="Arial"/>
                <a:ea typeface="Arial"/>
                <a:cs typeface="Arial"/>
                <a:sym typeface="Arial"/>
              </a:rPr>
              <a:t>Worldwide, scientists believe there are over 15 million different species (types) of living things although only two million have so far been discovered! With all those species, how can we possibly identify and name each different one?</a:t>
            </a:r>
            <a:endParaRPr/>
          </a:p>
        </p:txBody>
      </p:sp>
      <p:grpSp>
        <p:nvGrpSpPr>
          <p:cNvPr id="305" name="Google Shape;305;p11"/>
          <p:cNvGrpSpPr/>
          <p:nvPr/>
        </p:nvGrpSpPr>
        <p:grpSpPr>
          <a:xfrm>
            <a:off x="3469821" y="4380465"/>
            <a:ext cx="4668339" cy="1646564"/>
            <a:chOff x="3469821" y="4380465"/>
            <a:chExt cx="4668339" cy="1646564"/>
          </a:xfrm>
        </p:grpSpPr>
        <p:sp>
          <p:nvSpPr>
            <p:cNvPr id="306" name="Google Shape;306;p11"/>
            <p:cNvSpPr/>
            <p:nvPr/>
          </p:nvSpPr>
          <p:spPr>
            <a:xfrm>
              <a:off x="3469821" y="4794765"/>
              <a:ext cx="4668339" cy="1232264"/>
            </a:xfrm>
            <a:prstGeom prst="rect">
              <a:avLst/>
            </a:prstGeom>
            <a:solidFill>
              <a:schemeClr val="lt1"/>
            </a:solidFill>
            <a:ln w="28575" cap="flat" cmpd="sng">
              <a:solidFill>
                <a:srgbClr val="000032"/>
              </a:solidFill>
              <a:prstDash val="solid"/>
              <a:miter lim="800000"/>
              <a:headEnd type="none" w="sm" len="sm"/>
              <a:tailEnd type="none" w="sm" len="sm"/>
            </a:ln>
          </p:spPr>
          <p:txBody>
            <a:bodyPr spcFirstLastPara="1" wrap="square" lIns="91425" tIns="45700" rIns="91425" bIns="45700" anchor="ctr" anchorCtr="0">
              <a:noAutofit/>
            </a:bodyPr>
            <a:lstStyle/>
            <a:p>
              <a:pPr marL="266700" marR="0" lvl="0" indent="0" algn="l" rtl="0">
                <a:lnSpc>
                  <a:spcPct val="100000"/>
                </a:lnSpc>
                <a:spcBef>
                  <a:spcPts val="0"/>
                </a:spcBef>
                <a:spcAft>
                  <a:spcPts val="0"/>
                </a:spcAft>
                <a:buNone/>
              </a:pPr>
              <a:r>
                <a:rPr lang="en-GB" sz="1800" b="1">
                  <a:solidFill>
                    <a:srgbClr val="009386"/>
                  </a:solidFill>
                  <a:latin typeface="Arial"/>
                  <a:ea typeface="Arial"/>
                  <a:cs typeface="Arial"/>
                  <a:sym typeface="Arial"/>
                </a:rPr>
                <a:t>Introduction </a:t>
              </a:r>
              <a:r>
                <a:rPr lang="en-GB" sz="1800">
                  <a:solidFill>
                    <a:srgbClr val="009386"/>
                  </a:solidFill>
                  <a:latin typeface="Arial"/>
                  <a:ea typeface="Arial"/>
                  <a:cs typeface="Arial"/>
                  <a:sym typeface="Arial"/>
                </a:rPr>
                <a:t>– this should be a short paragraph giving some background information and explaining what the guide will teach the reader.</a:t>
              </a:r>
              <a:endParaRPr/>
            </a:p>
          </p:txBody>
        </p:sp>
        <p:cxnSp>
          <p:nvCxnSpPr>
            <p:cNvPr id="307" name="Google Shape;307;p11"/>
            <p:cNvCxnSpPr>
              <a:endCxn id="306" idx="0"/>
            </p:cNvCxnSpPr>
            <p:nvPr/>
          </p:nvCxnSpPr>
          <p:spPr>
            <a:xfrm>
              <a:off x="4310891" y="4380465"/>
              <a:ext cx="1493100" cy="414300"/>
            </a:xfrm>
            <a:prstGeom prst="straightConnector1">
              <a:avLst/>
            </a:prstGeom>
            <a:noFill/>
            <a:ln w="28575" cap="flat" cmpd="sng">
              <a:solidFill>
                <a:srgbClr val="000032"/>
              </a:solidFill>
              <a:prstDash val="solid"/>
              <a:miter lim="800000"/>
              <a:headEnd type="none" w="sm" len="sm"/>
              <a:tailEnd type="none" w="sm" len="sm"/>
            </a:ln>
          </p:spPr>
        </p:cxn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01"/>
                                        </p:tgtEl>
                                        <p:attrNameLst>
                                          <p:attrName>style.visibility</p:attrName>
                                        </p:attrNameLst>
                                      </p:cBhvr>
                                      <p:to>
                                        <p:strVal val="visible"/>
                                      </p:to>
                                    </p:set>
                                    <p:animEffect transition="in" filter="fade">
                                      <p:cBhvr>
                                        <p:cTn id="7" dur="500"/>
                                        <p:tgtEl>
                                          <p:spTgt spid="30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04"/>
                                        </p:tgtEl>
                                        <p:attrNameLst>
                                          <p:attrName>style.visibility</p:attrName>
                                        </p:attrNameLst>
                                      </p:cBhvr>
                                      <p:to>
                                        <p:strVal val="visible"/>
                                      </p:to>
                                    </p:set>
                                    <p:animEffect transition="in" filter="fade">
                                      <p:cBhvr>
                                        <p:cTn id="12" dur="500"/>
                                        <p:tgtEl>
                                          <p:spTgt spid="30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05"/>
                                        </p:tgtEl>
                                        <p:attrNameLst>
                                          <p:attrName>style.visibility</p:attrName>
                                        </p:attrNameLst>
                                      </p:cBhvr>
                                      <p:to>
                                        <p:strVal val="visible"/>
                                      </p:to>
                                    </p:set>
                                    <p:animEffect transition="in" filter="fade">
                                      <p:cBhvr>
                                        <p:cTn id="17" dur="500"/>
                                        <p:tgtEl>
                                          <p:spTgt spid="3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311"/>
        <p:cNvGrpSpPr/>
        <p:nvPr/>
      </p:nvGrpSpPr>
      <p:grpSpPr>
        <a:xfrm>
          <a:off x="0" y="0"/>
          <a:ext cx="0" cy="0"/>
          <a:chOff x="0" y="0"/>
          <a:chExt cx="0" cy="0"/>
        </a:xfrm>
      </p:grpSpPr>
      <p:sp>
        <p:nvSpPr>
          <p:cNvPr id="312" name="Google Shape;312;p12"/>
          <p:cNvSpPr txBox="1"/>
          <p:nvPr/>
        </p:nvSpPr>
        <p:spPr>
          <a:xfrm>
            <a:off x="913855" y="1776270"/>
            <a:ext cx="7289619" cy="2585323"/>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a:solidFill>
                  <a:srgbClr val="00B0F0"/>
                </a:solidFill>
                <a:latin typeface="Arial"/>
                <a:ea typeface="Arial"/>
                <a:cs typeface="Arial"/>
                <a:sym typeface="Arial"/>
              </a:rPr>
              <a:t>First</a:t>
            </a:r>
            <a:r>
              <a:rPr lang="en-GB" sz="1800">
                <a:solidFill>
                  <a:schemeClr val="dk1"/>
                </a:solidFill>
                <a:latin typeface="Arial"/>
                <a:ea typeface="Arial"/>
                <a:cs typeface="Arial"/>
                <a:sym typeface="Arial"/>
              </a:rPr>
              <a:t>, </a:t>
            </a:r>
            <a:r>
              <a:rPr lang="en-GB" sz="1800">
                <a:solidFill>
                  <a:srgbClr val="00B050"/>
                </a:solidFill>
                <a:latin typeface="Arial"/>
                <a:ea typeface="Arial"/>
                <a:cs typeface="Arial"/>
                <a:sym typeface="Arial"/>
              </a:rPr>
              <a:t>use</a:t>
            </a:r>
            <a:r>
              <a:rPr lang="en-GB" sz="1800">
                <a:solidFill>
                  <a:schemeClr val="dk1"/>
                </a:solidFill>
                <a:latin typeface="Arial"/>
                <a:ea typeface="Arial"/>
                <a:cs typeface="Arial"/>
                <a:sym typeface="Arial"/>
              </a:rPr>
              <a:t> careful </a:t>
            </a:r>
            <a:r>
              <a:rPr lang="en-GB" sz="1800">
                <a:solidFill>
                  <a:srgbClr val="FF3399"/>
                </a:solidFill>
                <a:latin typeface="Arial"/>
                <a:ea typeface="Arial"/>
                <a:cs typeface="Arial"/>
                <a:sym typeface="Arial"/>
              </a:rPr>
              <a:t>observation</a:t>
            </a:r>
            <a:r>
              <a:rPr lang="en-GB" sz="1800">
                <a:solidFill>
                  <a:schemeClr val="dk1"/>
                </a:solidFill>
                <a:latin typeface="Arial"/>
                <a:ea typeface="Arial"/>
                <a:cs typeface="Arial"/>
                <a:sym typeface="Arial"/>
              </a:rPr>
              <a:t> whenever you are outside to keep a look out for different </a:t>
            </a:r>
            <a:r>
              <a:rPr lang="en-GB" sz="1800">
                <a:solidFill>
                  <a:srgbClr val="FF3399"/>
                </a:solidFill>
                <a:latin typeface="Arial"/>
                <a:ea typeface="Arial"/>
                <a:cs typeface="Arial"/>
                <a:sym typeface="Arial"/>
              </a:rPr>
              <a:t>species</a:t>
            </a:r>
            <a:r>
              <a:rPr lang="en-GB" sz="1800">
                <a:solidFill>
                  <a:schemeClr val="dk1"/>
                </a:solidFill>
                <a:latin typeface="Arial"/>
                <a:ea typeface="Arial"/>
                <a:cs typeface="Arial"/>
                <a:sym typeface="Arial"/>
              </a:rPr>
              <a:t>, especially ones you haven’t seen before.</a:t>
            </a:r>
            <a:endParaRPr/>
          </a:p>
          <a:p>
            <a:pPr marL="0" marR="0" lvl="0" indent="0" algn="ctr" rtl="0">
              <a:spcBef>
                <a:spcPts val="0"/>
              </a:spcBef>
              <a:spcAft>
                <a:spcPts val="0"/>
              </a:spcAft>
              <a:buNone/>
            </a:pPr>
            <a:endParaRPr sz="1800">
              <a:solidFill>
                <a:schemeClr val="dk1"/>
              </a:solidFill>
              <a:latin typeface="Arial"/>
              <a:ea typeface="Arial"/>
              <a:cs typeface="Arial"/>
              <a:sym typeface="Arial"/>
            </a:endParaRPr>
          </a:p>
          <a:p>
            <a:pPr marL="0" marR="0" lvl="0" indent="0" algn="ctr" rtl="0">
              <a:spcBef>
                <a:spcPts val="0"/>
              </a:spcBef>
              <a:spcAft>
                <a:spcPts val="0"/>
              </a:spcAft>
              <a:buNone/>
            </a:pPr>
            <a:r>
              <a:rPr lang="en-GB" sz="1800">
                <a:solidFill>
                  <a:srgbClr val="00B0F0"/>
                </a:solidFill>
                <a:latin typeface="Arial"/>
                <a:ea typeface="Arial"/>
                <a:cs typeface="Arial"/>
                <a:sym typeface="Arial"/>
              </a:rPr>
              <a:t>Next</a:t>
            </a:r>
            <a:r>
              <a:rPr lang="en-GB" sz="1800">
                <a:solidFill>
                  <a:schemeClr val="dk1"/>
                </a:solidFill>
                <a:latin typeface="Arial"/>
                <a:ea typeface="Arial"/>
                <a:cs typeface="Arial"/>
                <a:sym typeface="Arial"/>
              </a:rPr>
              <a:t>, </a:t>
            </a:r>
            <a:r>
              <a:rPr lang="en-GB" sz="1800">
                <a:solidFill>
                  <a:srgbClr val="00B050"/>
                </a:solidFill>
                <a:latin typeface="Arial"/>
                <a:ea typeface="Arial"/>
                <a:cs typeface="Arial"/>
                <a:sym typeface="Arial"/>
              </a:rPr>
              <a:t>take</a:t>
            </a:r>
            <a:r>
              <a:rPr lang="en-GB" sz="1800">
                <a:solidFill>
                  <a:schemeClr val="dk1"/>
                </a:solidFill>
                <a:latin typeface="Arial"/>
                <a:ea typeface="Arial"/>
                <a:cs typeface="Arial"/>
                <a:sym typeface="Arial"/>
              </a:rPr>
              <a:t> </a:t>
            </a:r>
            <a:r>
              <a:rPr lang="en-GB" sz="1800">
                <a:solidFill>
                  <a:srgbClr val="00B050"/>
                </a:solidFill>
                <a:latin typeface="Arial"/>
                <a:ea typeface="Arial"/>
                <a:cs typeface="Arial"/>
                <a:sym typeface="Arial"/>
              </a:rPr>
              <a:t>note of </a:t>
            </a:r>
            <a:r>
              <a:rPr lang="en-GB" sz="1800">
                <a:solidFill>
                  <a:srgbClr val="FF3399"/>
                </a:solidFill>
                <a:latin typeface="Arial"/>
                <a:ea typeface="Arial"/>
                <a:cs typeface="Arial"/>
                <a:sym typeface="Arial"/>
              </a:rPr>
              <a:t>physical features</a:t>
            </a:r>
            <a:r>
              <a:rPr lang="en-GB" sz="1800">
                <a:solidFill>
                  <a:schemeClr val="dk1"/>
                </a:solidFill>
                <a:latin typeface="Arial"/>
                <a:ea typeface="Arial"/>
                <a:cs typeface="Arial"/>
                <a:sym typeface="Arial"/>
              </a:rPr>
              <a:t>: sizes, shapes, colours and particularly anything that stands out as different from other living things.</a:t>
            </a:r>
            <a:endParaRPr/>
          </a:p>
          <a:p>
            <a:pPr marL="0" marR="0" lvl="0" indent="0" algn="ctr" rtl="0">
              <a:spcBef>
                <a:spcPts val="0"/>
              </a:spcBef>
              <a:spcAft>
                <a:spcPts val="0"/>
              </a:spcAft>
              <a:buNone/>
            </a:pPr>
            <a:endParaRPr sz="1800">
              <a:solidFill>
                <a:schemeClr val="dk1"/>
              </a:solidFill>
              <a:latin typeface="Arial"/>
              <a:ea typeface="Arial"/>
              <a:cs typeface="Arial"/>
              <a:sym typeface="Arial"/>
            </a:endParaRPr>
          </a:p>
          <a:p>
            <a:pPr marL="0" marR="0" lvl="0" indent="0" algn="ctr" rtl="0">
              <a:spcBef>
                <a:spcPts val="0"/>
              </a:spcBef>
              <a:spcAft>
                <a:spcPts val="0"/>
              </a:spcAft>
              <a:buNone/>
            </a:pPr>
            <a:r>
              <a:rPr lang="en-GB" sz="1800">
                <a:solidFill>
                  <a:srgbClr val="00B0F0"/>
                </a:solidFill>
                <a:latin typeface="Arial"/>
                <a:ea typeface="Arial"/>
                <a:cs typeface="Arial"/>
                <a:sym typeface="Arial"/>
              </a:rPr>
              <a:t>Finally</a:t>
            </a:r>
            <a:r>
              <a:rPr lang="en-GB" sz="1800">
                <a:solidFill>
                  <a:schemeClr val="dk1"/>
                </a:solidFill>
                <a:latin typeface="Arial"/>
                <a:ea typeface="Arial"/>
                <a:cs typeface="Arial"/>
                <a:sym typeface="Arial"/>
              </a:rPr>
              <a:t>, </a:t>
            </a:r>
            <a:r>
              <a:rPr lang="en-GB" sz="1800">
                <a:solidFill>
                  <a:srgbClr val="00B050"/>
                </a:solidFill>
                <a:latin typeface="Arial"/>
                <a:ea typeface="Arial"/>
                <a:cs typeface="Arial"/>
                <a:sym typeface="Arial"/>
              </a:rPr>
              <a:t>jot</a:t>
            </a:r>
            <a:r>
              <a:rPr lang="en-GB" sz="1800">
                <a:solidFill>
                  <a:schemeClr val="dk1"/>
                </a:solidFill>
                <a:latin typeface="Arial"/>
                <a:ea typeface="Arial"/>
                <a:cs typeface="Arial"/>
                <a:sym typeface="Arial"/>
              </a:rPr>
              <a:t> </a:t>
            </a:r>
            <a:r>
              <a:rPr lang="en-GB" sz="1800">
                <a:solidFill>
                  <a:srgbClr val="00B050"/>
                </a:solidFill>
                <a:latin typeface="Arial"/>
                <a:ea typeface="Arial"/>
                <a:cs typeface="Arial"/>
                <a:sym typeface="Arial"/>
              </a:rPr>
              <a:t>down</a:t>
            </a:r>
            <a:r>
              <a:rPr lang="en-GB" sz="1800">
                <a:solidFill>
                  <a:schemeClr val="dk1"/>
                </a:solidFill>
                <a:latin typeface="Arial"/>
                <a:ea typeface="Arial"/>
                <a:cs typeface="Arial"/>
                <a:sym typeface="Arial"/>
              </a:rPr>
              <a:t> where you are as the </a:t>
            </a:r>
            <a:r>
              <a:rPr lang="en-GB" sz="1800">
                <a:solidFill>
                  <a:srgbClr val="FF3399"/>
                </a:solidFill>
                <a:latin typeface="Arial"/>
                <a:ea typeface="Arial"/>
                <a:cs typeface="Arial"/>
                <a:sym typeface="Arial"/>
              </a:rPr>
              <a:t>habitat</a:t>
            </a:r>
            <a:r>
              <a:rPr lang="en-GB" sz="1800">
                <a:solidFill>
                  <a:schemeClr val="dk1"/>
                </a:solidFill>
                <a:latin typeface="Arial"/>
                <a:ea typeface="Arial"/>
                <a:cs typeface="Arial"/>
                <a:sym typeface="Arial"/>
              </a:rPr>
              <a:t> can help you to identify what species you see.</a:t>
            </a:r>
            <a:endParaRPr/>
          </a:p>
        </p:txBody>
      </p:sp>
      <p:grpSp>
        <p:nvGrpSpPr>
          <p:cNvPr id="313" name="Google Shape;313;p12"/>
          <p:cNvGrpSpPr/>
          <p:nvPr/>
        </p:nvGrpSpPr>
        <p:grpSpPr>
          <a:xfrm>
            <a:off x="700496" y="4032074"/>
            <a:ext cx="5038454" cy="1907184"/>
            <a:chOff x="700496" y="4032074"/>
            <a:chExt cx="5038454" cy="1907184"/>
          </a:xfrm>
        </p:grpSpPr>
        <p:sp>
          <p:nvSpPr>
            <p:cNvPr id="314" name="Google Shape;314;p12"/>
            <p:cNvSpPr/>
            <p:nvPr/>
          </p:nvSpPr>
          <p:spPr>
            <a:xfrm>
              <a:off x="700496" y="4559645"/>
              <a:ext cx="5038454" cy="1379613"/>
            </a:xfrm>
            <a:prstGeom prst="rect">
              <a:avLst/>
            </a:prstGeom>
            <a:solidFill>
              <a:schemeClr val="lt1"/>
            </a:solidFill>
            <a:ln w="28575" cap="flat" cmpd="sng">
              <a:solidFill>
                <a:srgbClr val="000032"/>
              </a:solidFill>
              <a:prstDash val="solid"/>
              <a:miter lim="800000"/>
              <a:headEnd type="none" w="sm" len="sm"/>
              <a:tailEnd type="none" w="sm" len="sm"/>
            </a:ln>
          </p:spPr>
          <p:txBody>
            <a:bodyPr spcFirstLastPara="1" wrap="square" lIns="91425" tIns="45700" rIns="91425" bIns="45700" anchor="ctr" anchorCtr="0">
              <a:noAutofit/>
            </a:bodyPr>
            <a:lstStyle/>
            <a:p>
              <a:pPr marL="266700" marR="0" lvl="0" indent="0" algn="l" rtl="0">
                <a:lnSpc>
                  <a:spcPct val="100000"/>
                </a:lnSpc>
                <a:spcBef>
                  <a:spcPts val="0"/>
                </a:spcBef>
                <a:spcAft>
                  <a:spcPts val="0"/>
                </a:spcAft>
                <a:buNone/>
              </a:pPr>
              <a:r>
                <a:rPr lang="en-GB" sz="1800" b="1">
                  <a:solidFill>
                    <a:srgbClr val="00B0F0"/>
                  </a:solidFill>
                  <a:latin typeface="Arial"/>
                  <a:ea typeface="Arial"/>
                  <a:cs typeface="Arial"/>
                  <a:sym typeface="Arial"/>
                </a:rPr>
                <a:t>Instructions sequenced logically</a:t>
              </a:r>
              <a:r>
                <a:rPr lang="en-GB" sz="1800">
                  <a:solidFill>
                    <a:srgbClr val="00B0F0"/>
                  </a:solidFill>
                  <a:latin typeface="Arial"/>
                  <a:ea typeface="Arial"/>
                  <a:cs typeface="Arial"/>
                  <a:sym typeface="Arial"/>
                </a:rPr>
                <a:t> – these will be in chronological order.</a:t>
              </a:r>
              <a:endParaRPr/>
            </a:p>
            <a:p>
              <a:pPr marL="266700" marR="0" lvl="0" indent="0" algn="l" rtl="0">
                <a:spcBef>
                  <a:spcPts val="0"/>
                </a:spcBef>
                <a:spcAft>
                  <a:spcPts val="0"/>
                </a:spcAft>
                <a:buNone/>
              </a:pPr>
              <a:r>
                <a:rPr lang="en-GB" sz="1800" b="1">
                  <a:solidFill>
                    <a:srgbClr val="00B0F0"/>
                  </a:solidFill>
                  <a:latin typeface="Arial"/>
                  <a:ea typeface="Arial"/>
                  <a:cs typeface="Arial"/>
                  <a:sym typeface="Arial"/>
                </a:rPr>
                <a:t>Time conjunctions </a:t>
              </a:r>
              <a:r>
                <a:rPr lang="en-GB" sz="1800">
                  <a:solidFill>
                    <a:srgbClr val="00B0F0"/>
                  </a:solidFill>
                  <a:latin typeface="Arial"/>
                  <a:ea typeface="Arial"/>
                  <a:cs typeface="Arial"/>
                  <a:sym typeface="Arial"/>
                </a:rPr>
                <a:t>– these help the reader to know in what order to do things.</a:t>
              </a:r>
              <a:endParaRPr/>
            </a:p>
          </p:txBody>
        </p:sp>
        <p:cxnSp>
          <p:nvCxnSpPr>
            <p:cNvPr id="315" name="Google Shape;315;p12"/>
            <p:cNvCxnSpPr/>
            <p:nvPr/>
          </p:nvCxnSpPr>
          <p:spPr>
            <a:xfrm>
              <a:off x="1837509" y="4032074"/>
              <a:ext cx="962025" cy="527571"/>
            </a:xfrm>
            <a:prstGeom prst="straightConnector1">
              <a:avLst/>
            </a:prstGeom>
            <a:noFill/>
            <a:ln w="28575" cap="flat" cmpd="sng">
              <a:solidFill>
                <a:srgbClr val="000032"/>
              </a:solidFill>
              <a:prstDash val="solid"/>
              <a:miter lim="800000"/>
              <a:headEnd type="none" w="sm" len="sm"/>
              <a:tailEnd type="none" w="sm" len="sm"/>
            </a:ln>
          </p:spPr>
        </p:cxnSp>
      </p:grpSp>
      <p:grpSp>
        <p:nvGrpSpPr>
          <p:cNvPr id="316" name="Google Shape;316;p12"/>
          <p:cNvGrpSpPr/>
          <p:nvPr/>
        </p:nvGrpSpPr>
        <p:grpSpPr>
          <a:xfrm>
            <a:off x="700495" y="853446"/>
            <a:ext cx="3967299" cy="1001486"/>
            <a:chOff x="700495" y="853446"/>
            <a:chExt cx="3967299" cy="1001486"/>
          </a:xfrm>
        </p:grpSpPr>
        <p:sp>
          <p:nvSpPr>
            <p:cNvPr id="317" name="Google Shape;317;p12"/>
            <p:cNvSpPr/>
            <p:nvPr/>
          </p:nvSpPr>
          <p:spPr>
            <a:xfrm>
              <a:off x="700495" y="853446"/>
              <a:ext cx="3967299" cy="770708"/>
            </a:xfrm>
            <a:prstGeom prst="rect">
              <a:avLst/>
            </a:prstGeom>
            <a:solidFill>
              <a:schemeClr val="lt1"/>
            </a:solidFill>
            <a:ln w="28575" cap="flat" cmpd="sng">
              <a:solidFill>
                <a:srgbClr val="000032"/>
              </a:solidFill>
              <a:prstDash val="solid"/>
              <a:miter lim="800000"/>
              <a:headEnd type="none" w="sm" len="sm"/>
              <a:tailEnd type="none" w="sm" len="sm"/>
            </a:ln>
          </p:spPr>
          <p:txBody>
            <a:bodyPr spcFirstLastPara="1" wrap="square" lIns="91425" tIns="45700" rIns="91425" bIns="45700" anchor="ctr" anchorCtr="0">
              <a:noAutofit/>
            </a:bodyPr>
            <a:lstStyle/>
            <a:p>
              <a:pPr marL="266700" marR="0" lvl="0" indent="0" algn="l" rtl="0">
                <a:lnSpc>
                  <a:spcPct val="100000"/>
                </a:lnSpc>
                <a:spcBef>
                  <a:spcPts val="0"/>
                </a:spcBef>
                <a:spcAft>
                  <a:spcPts val="0"/>
                </a:spcAft>
                <a:buNone/>
              </a:pPr>
              <a:r>
                <a:rPr lang="en-GB" sz="1800" b="1">
                  <a:solidFill>
                    <a:srgbClr val="00B050"/>
                  </a:solidFill>
                  <a:latin typeface="Arial"/>
                  <a:ea typeface="Arial"/>
                  <a:cs typeface="Arial"/>
                  <a:sym typeface="Arial"/>
                </a:rPr>
                <a:t>Imperative verbs </a:t>
              </a:r>
              <a:r>
                <a:rPr lang="en-GB" sz="1800">
                  <a:solidFill>
                    <a:srgbClr val="00B050"/>
                  </a:solidFill>
                  <a:latin typeface="Arial"/>
                  <a:ea typeface="Arial"/>
                  <a:cs typeface="Arial"/>
                  <a:sym typeface="Arial"/>
                </a:rPr>
                <a:t>– these tell the reader what to do now.</a:t>
              </a:r>
              <a:endParaRPr sz="1800">
                <a:solidFill>
                  <a:srgbClr val="00B0F0"/>
                </a:solidFill>
                <a:latin typeface="Arial"/>
                <a:ea typeface="Arial"/>
                <a:cs typeface="Arial"/>
                <a:sym typeface="Arial"/>
              </a:endParaRPr>
            </a:p>
          </p:txBody>
        </p:sp>
        <p:cxnSp>
          <p:nvCxnSpPr>
            <p:cNvPr id="318" name="Google Shape;318;p12"/>
            <p:cNvCxnSpPr/>
            <p:nvPr/>
          </p:nvCxnSpPr>
          <p:spPr>
            <a:xfrm flipH="1">
              <a:off x="1776549" y="1624154"/>
              <a:ext cx="378686" cy="230778"/>
            </a:xfrm>
            <a:prstGeom prst="straightConnector1">
              <a:avLst/>
            </a:prstGeom>
            <a:noFill/>
            <a:ln w="28575" cap="flat" cmpd="sng">
              <a:solidFill>
                <a:srgbClr val="000032"/>
              </a:solidFill>
              <a:prstDash val="solid"/>
              <a:miter lim="800000"/>
              <a:headEnd type="none" w="sm" len="sm"/>
              <a:tailEnd type="none" w="sm" len="sm"/>
            </a:ln>
          </p:spPr>
        </p:cxnSp>
      </p:grpSp>
      <p:grpSp>
        <p:nvGrpSpPr>
          <p:cNvPr id="319" name="Google Shape;319;p12"/>
          <p:cNvGrpSpPr/>
          <p:nvPr/>
        </p:nvGrpSpPr>
        <p:grpSpPr>
          <a:xfrm>
            <a:off x="5921693" y="4032074"/>
            <a:ext cx="2595290" cy="1907184"/>
            <a:chOff x="5921693" y="4032074"/>
            <a:chExt cx="2595290" cy="1907184"/>
          </a:xfrm>
        </p:grpSpPr>
        <p:sp>
          <p:nvSpPr>
            <p:cNvPr id="320" name="Google Shape;320;p12"/>
            <p:cNvSpPr/>
            <p:nvPr/>
          </p:nvSpPr>
          <p:spPr>
            <a:xfrm>
              <a:off x="5921693" y="4559645"/>
              <a:ext cx="2595290" cy="1379613"/>
            </a:xfrm>
            <a:prstGeom prst="rect">
              <a:avLst/>
            </a:prstGeom>
            <a:solidFill>
              <a:schemeClr val="lt1"/>
            </a:solidFill>
            <a:ln w="28575" cap="flat" cmpd="sng">
              <a:solidFill>
                <a:srgbClr val="000032"/>
              </a:solidFill>
              <a:prstDash val="solid"/>
              <a:miter lim="800000"/>
              <a:headEnd type="none" w="sm" len="sm"/>
              <a:tailEnd type="none" w="sm" len="sm"/>
            </a:ln>
          </p:spPr>
          <p:txBody>
            <a:bodyPr spcFirstLastPara="1" wrap="square" lIns="91425" tIns="45700" rIns="91425" bIns="45700" anchor="ctr" anchorCtr="0">
              <a:noAutofit/>
            </a:bodyPr>
            <a:lstStyle/>
            <a:p>
              <a:pPr marL="266700" marR="0" lvl="0" indent="0" algn="l" rtl="0">
                <a:lnSpc>
                  <a:spcPct val="100000"/>
                </a:lnSpc>
                <a:spcBef>
                  <a:spcPts val="0"/>
                </a:spcBef>
                <a:spcAft>
                  <a:spcPts val="0"/>
                </a:spcAft>
                <a:buNone/>
              </a:pPr>
              <a:r>
                <a:rPr lang="en-GB" sz="1800" b="1">
                  <a:solidFill>
                    <a:srgbClr val="FF3399"/>
                  </a:solidFill>
                  <a:latin typeface="Arial"/>
                  <a:ea typeface="Arial"/>
                  <a:cs typeface="Arial"/>
                  <a:sym typeface="Arial"/>
                </a:rPr>
                <a:t>Technical language </a:t>
              </a:r>
              <a:r>
                <a:rPr lang="en-GB" sz="1800">
                  <a:solidFill>
                    <a:srgbClr val="FF3399"/>
                  </a:solidFill>
                  <a:latin typeface="Arial"/>
                  <a:ea typeface="Arial"/>
                  <a:cs typeface="Arial"/>
                  <a:sym typeface="Arial"/>
                </a:rPr>
                <a:t>– this should be relevant to the topic being discussed.</a:t>
              </a:r>
              <a:endParaRPr/>
            </a:p>
          </p:txBody>
        </p:sp>
        <p:cxnSp>
          <p:nvCxnSpPr>
            <p:cNvPr id="321" name="Google Shape;321;p12"/>
            <p:cNvCxnSpPr/>
            <p:nvPr/>
          </p:nvCxnSpPr>
          <p:spPr>
            <a:xfrm>
              <a:off x="6035040" y="4032074"/>
              <a:ext cx="1264989" cy="527571"/>
            </a:xfrm>
            <a:prstGeom prst="straightConnector1">
              <a:avLst/>
            </a:prstGeom>
            <a:noFill/>
            <a:ln w="28575" cap="flat" cmpd="sng">
              <a:solidFill>
                <a:srgbClr val="000032"/>
              </a:solidFill>
              <a:prstDash val="solid"/>
              <a:miter lim="800000"/>
              <a:headEnd type="none" w="sm" len="sm"/>
              <a:tailEnd type="none" w="sm" len="sm"/>
            </a:ln>
          </p:spPr>
        </p:cxn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16"/>
                                        </p:tgtEl>
                                        <p:attrNameLst>
                                          <p:attrName>style.visibility</p:attrName>
                                        </p:attrNameLst>
                                      </p:cBhvr>
                                      <p:to>
                                        <p:strVal val="visible"/>
                                      </p:to>
                                    </p:set>
                                    <p:animEffect transition="in" filter="fade">
                                      <p:cBhvr>
                                        <p:cTn id="7" dur="500"/>
                                        <p:tgtEl>
                                          <p:spTgt spid="3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13"/>
                                        </p:tgtEl>
                                        <p:attrNameLst>
                                          <p:attrName>style.visibility</p:attrName>
                                        </p:attrNameLst>
                                      </p:cBhvr>
                                      <p:to>
                                        <p:strVal val="visible"/>
                                      </p:to>
                                    </p:set>
                                    <p:animEffect transition="in" filter="fade">
                                      <p:cBhvr>
                                        <p:cTn id="12" dur="500"/>
                                        <p:tgtEl>
                                          <p:spTgt spid="31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19"/>
                                        </p:tgtEl>
                                        <p:attrNameLst>
                                          <p:attrName>style.visibility</p:attrName>
                                        </p:attrNameLst>
                                      </p:cBhvr>
                                      <p:to>
                                        <p:strVal val="visible"/>
                                      </p:to>
                                    </p:set>
                                    <p:animEffect transition="in" filter="fade">
                                      <p:cBhvr>
                                        <p:cTn id="17" dur="500"/>
                                        <p:tgtEl>
                                          <p:spTgt spid="3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325"/>
        <p:cNvGrpSpPr/>
        <p:nvPr/>
      </p:nvGrpSpPr>
      <p:grpSpPr>
        <a:xfrm>
          <a:off x="0" y="0"/>
          <a:ext cx="0" cy="0"/>
          <a:chOff x="0" y="0"/>
          <a:chExt cx="0" cy="0"/>
        </a:xfrm>
      </p:grpSpPr>
      <p:sp>
        <p:nvSpPr>
          <p:cNvPr id="326" name="Google Shape;326;p13"/>
          <p:cNvSpPr txBox="1"/>
          <p:nvPr/>
        </p:nvSpPr>
        <p:spPr>
          <a:xfrm>
            <a:off x="626472" y="3344005"/>
            <a:ext cx="7289619" cy="9233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rgbClr val="996633"/>
                </a:solidFill>
                <a:latin typeface="Arial"/>
                <a:ea typeface="Arial"/>
                <a:cs typeface="Arial"/>
                <a:sym typeface="Arial"/>
              </a:rPr>
              <a:t>Now that you have lots of information, you can start to identify the species you have seen using a classification key, fact file, encyclopaedia or similar search tools.</a:t>
            </a:r>
            <a:endParaRPr/>
          </a:p>
        </p:txBody>
      </p:sp>
      <p:grpSp>
        <p:nvGrpSpPr>
          <p:cNvPr id="327" name="Google Shape;327;p13"/>
          <p:cNvGrpSpPr/>
          <p:nvPr/>
        </p:nvGrpSpPr>
        <p:grpSpPr>
          <a:xfrm>
            <a:off x="689336" y="4267329"/>
            <a:ext cx="7697018" cy="1303585"/>
            <a:chOff x="689336" y="4267329"/>
            <a:chExt cx="7697018" cy="1303585"/>
          </a:xfrm>
        </p:grpSpPr>
        <p:sp>
          <p:nvSpPr>
            <p:cNvPr id="328" name="Google Shape;328;p13"/>
            <p:cNvSpPr/>
            <p:nvPr/>
          </p:nvSpPr>
          <p:spPr>
            <a:xfrm>
              <a:off x="689336" y="5007429"/>
              <a:ext cx="7697018" cy="563485"/>
            </a:xfrm>
            <a:prstGeom prst="rect">
              <a:avLst/>
            </a:prstGeom>
            <a:solidFill>
              <a:schemeClr val="lt1"/>
            </a:solidFill>
            <a:ln w="28575" cap="flat" cmpd="sng">
              <a:solidFill>
                <a:srgbClr val="000032"/>
              </a:solidFill>
              <a:prstDash val="solid"/>
              <a:miter lim="800000"/>
              <a:headEnd type="none" w="sm" len="sm"/>
              <a:tailEnd type="none" w="sm" len="sm"/>
            </a:ln>
          </p:spPr>
          <p:txBody>
            <a:bodyPr spcFirstLastPara="1" wrap="square" lIns="91425" tIns="45700" rIns="91425" bIns="45700" anchor="ctr" anchorCtr="0">
              <a:noAutofit/>
            </a:bodyPr>
            <a:lstStyle/>
            <a:p>
              <a:pPr marL="266700" marR="0" lvl="0" indent="0" algn="l" rtl="0">
                <a:lnSpc>
                  <a:spcPct val="100000"/>
                </a:lnSpc>
                <a:spcBef>
                  <a:spcPts val="0"/>
                </a:spcBef>
                <a:spcAft>
                  <a:spcPts val="0"/>
                </a:spcAft>
                <a:buNone/>
              </a:pPr>
              <a:r>
                <a:rPr lang="en-GB" sz="1800" b="1">
                  <a:solidFill>
                    <a:srgbClr val="996633"/>
                  </a:solidFill>
                  <a:latin typeface="Arial"/>
                  <a:ea typeface="Arial"/>
                  <a:cs typeface="Arial"/>
                  <a:sym typeface="Arial"/>
                </a:rPr>
                <a:t>Concluding statement </a:t>
              </a:r>
              <a:r>
                <a:rPr lang="en-GB" sz="1800">
                  <a:solidFill>
                    <a:srgbClr val="996633"/>
                  </a:solidFill>
                  <a:latin typeface="Arial"/>
                  <a:ea typeface="Arial"/>
                  <a:cs typeface="Arial"/>
                  <a:sym typeface="Arial"/>
                </a:rPr>
                <a:t>– this encourages the reader to take action!</a:t>
              </a:r>
              <a:endParaRPr/>
            </a:p>
          </p:txBody>
        </p:sp>
        <p:cxnSp>
          <p:nvCxnSpPr>
            <p:cNvPr id="329" name="Google Shape;329;p13"/>
            <p:cNvCxnSpPr>
              <a:endCxn id="328" idx="0"/>
            </p:cNvCxnSpPr>
            <p:nvPr/>
          </p:nvCxnSpPr>
          <p:spPr>
            <a:xfrm>
              <a:off x="3526845" y="4267329"/>
              <a:ext cx="1011000" cy="740100"/>
            </a:xfrm>
            <a:prstGeom prst="straightConnector1">
              <a:avLst/>
            </a:prstGeom>
            <a:noFill/>
            <a:ln w="28575" cap="flat" cmpd="sng">
              <a:solidFill>
                <a:srgbClr val="000032"/>
              </a:solidFill>
              <a:prstDash val="solid"/>
              <a:miter lim="800000"/>
              <a:headEnd type="none" w="sm" len="sm"/>
              <a:tailEnd type="none" w="sm" len="sm"/>
            </a:ln>
          </p:spPr>
        </p:cxnSp>
      </p:grpSp>
      <p:grpSp>
        <p:nvGrpSpPr>
          <p:cNvPr id="330" name="Google Shape;330;p13"/>
          <p:cNvGrpSpPr/>
          <p:nvPr/>
        </p:nvGrpSpPr>
        <p:grpSpPr>
          <a:xfrm>
            <a:off x="3509565" y="1278934"/>
            <a:ext cx="4486262" cy="990831"/>
            <a:chOff x="3509565" y="1278934"/>
            <a:chExt cx="4486262" cy="990831"/>
          </a:xfrm>
        </p:grpSpPr>
        <p:sp>
          <p:nvSpPr>
            <p:cNvPr id="331" name="Google Shape;331;p13"/>
            <p:cNvSpPr/>
            <p:nvPr/>
          </p:nvSpPr>
          <p:spPr>
            <a:xfrm>
              <a:off x="4659765" y="1278934"/>
              <a:ext cx="3336062" cy="990831"/>
            </a:xfrm>
            <a:prstGeom prst="rect">
              <a:avLst/>
            </a:prstGeom>
            <a:solidFill>
              <a:schemeClr val="lt1"/>
            </a:solidFill>
            <a:ln w="28575" cap="flat" cmpd="sng">
              <a:solidFill>
                <a:srgbClr val="000032"/>
              </a:solidFill>
              <a:prstDash val="solid"/>
              <a:miter lim="800000"/>
              <a:headEnd type="none" w="sm" len="sm"/>
              <a:tailEnd type="none" w="sm" len="sm"/>
            </a:ln>
          </p:spPr>
          <p:txBody>
            <a:bodyPr spcFirstLastPara="1" wrap="square" lIns="91425" tIns="45700" rIns="91425" bIns="45700" anchor="ctr" anchorCtr="0">
              <a:noAutofit/>
            </a:bodyPr>
            <a:lstStyle/>
            <a:p>
              <a:pPr marL="266700" marR="0" lvl="0" indent="0" algn="l" rtl="0">
                <a:lnSpc>
                  <a:spcPct val="100000"/>
                </a:lnSpc>
                <a:spcBef>
                  <a:spcPts val="0"/>
                </a:spcBef>
                <a:spcAft>
                  <a:spcPts val="0"/>
                </a:spcAft>
                <a:buNone/>
              </a:pPr>
              <a:r>
                <a:rPr lang="en-GB" sz="1800" b="1">
                  <a:solidFill>
                    <a:srgbClr val="000066"/>
                  </a:solidFill>
                  <a:latin typeface="Arial"/>
                  <a:ea typeface="Arial"/>
                  <a:cs typeface="Arial"/>
                  <a:sym typeface="Arial"/>
                </a:rPr>
                <a:t>Diagrams or photographs </a:t>
              </a:r>
              <a:r>
                <a:rPr lang="en-GB" sz="1800">
                  <a:solidFill>
                    <a:srgbClr val="000066"/>
                  </a:solidFill>
                  <a:latin typeface="Arial"/>
                  <a:ea typeface="Arial"/>
                  <a:cs typeface="Arial"/>
                  <a:sym typeface="Arial"/>
                </a:rPr>
                <a:t>– these help the reader to see things discussed in the text.</a:t>
              </a:r>
              <a:endParaRPr/>
            </a:p>
          </p:txBody>
        </p:sp>
        <p:cxnSp>
          <p:nvCxnSpPr>
            <p:cNvPr id="332" name="Google Shape;332;p13"/>
            <p:cNvCxnSpPr>
              <a:endCxn id="331" idx="1"/>
            </p:cNvCxnSpPr>
            <p:nvPr/>
          </p:nvCxnSpPr>
          <p:spPr>
            <a:xfrm>
              <a:off x="3509565" y="1774349"/>
              <a:ext cx="1150200" cy="0"/>
            </a:xfrm>
            <a:prstGeom prst="straightConnector1">
              <a:avLst/>
            </a:prstGeom>
            <a:noFill/>
            <a:ln w="28575" cap="flat" cmpd="sng">
              <a:solidFill>
                <a:srgbClr val="000032"/>
              </a:solidFill>
              <a:prstDash val="solid"/>
              <a:miter lim="800000"/>
              <a:headEnd type="none" w="sm" len="sm"/>
              <a:tailEnd type="none" w="sm" len="sm"/>
            </a:ln>
          </p:spPr>
        </p:cxnSp>
      </p:grpSp>
      <p:grpSp>
        <p:nvGrpSpPr>
          <p:cNvPr id="333" name="Google Shape;333;p13"/>
          <p:cNvGrpSpPr/>
          <p:nvPr/>
        </p:nvGrpSpPr>
        <p:grpSpPr>
          <a:xfrm>
            <a:off x="21907" y="766349"/>
            <a:ext cx="4637858" cy="2292929"/>
            <a:chOff x="21907" y="766349"/>
            <a:chExt cx="4637858" cy="2292929"/>
          </a:xfrm>
        </p:grpSpPr>
        <p:pic>
          <p:nvPicPr>
            <p:cNvPr id="334" name="Google Shape;334;p13"/>
            <p:cNvPicPr preferRelativeResize="0"/>
            <p:nvPr/>
          </p:nvPicPr>
          <p:blipFill rotWithShape="1">
            <a:blip r:embed="rId3">
              <a:alphaModFix/>
            </a:blip>
            <a:srcRect t="19552" r="15702"/>
            <a:stretch/>
          </p:blipFill>
          <p:spPr>
            <a:xfrm>
              <a:off x="750296" y="766349"/>
              <a:ext cx="3181080" cy="2016003"/>
            </a:xfrm>
            <a:prstGeom prst="rect">
              <a:avLst/>
            </a:prstGeom>
            <a:noFill/>
            <a:ln>
              <a:noFill/>
            </a:ln>
          </p:spPr>
        </p:pic>
        <p:sp>
          <p:nvSpPr>
            <p:cNvPr id="335" name="Google Shape;335;p13"/>
            <p:cNvSpPr txBox="1"/>
            <p:nvPr/>
          </p:nvSpPr>
          <p:spPr>
            <a:xfrm>
              <a:off x="21907" y="2797668"/>
              <a:ext cx="4637858" cy="2616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100" b="1">
                  <a:solidFill>
                    <a:srgbClr val="000066"/>
                  </a:solidFill>
                  <a:latin typeface="Arial"/>
                  <a:ea typeface="Arial"/>
                  <a:cs typeface="Arial"/>
                  <a:sym typeface="Arial"/>
                </a:rPr>
                <a:t>Different species can vary in shape, size and colour.</a:t>
              </a:r>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30"/>
                                        </p:tgtEl>
                                        <p:attrNameLst>
                                          <p:attrName>style.visibility</p:attrName>
                                        </p:attrNameLst>
                                      </p:cBhvr>
                                      <p:to>
                                        <p:strVal val="visible"/>
                                      </p:to>
                                    </p:set>
                                    <p:animEffect transition="in" filter="fade">
                                      <p:cBhvr>
                                        <p:cTn id="7" dur="500"/>
                                        <p:tgtEl>
                                          <p:spTgt spid="33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26"/>
                                        </p:tgtEl>
                                        <p:attrNameLst>
                                          <p:attrName>style.visibility</p:attrName>
                                        </p:attrNameLst>
                                      </p:cBhvr>
                                      <p:to>
                                        <p:strVal val="visible"/>
                                      </p:to>
                                    </p:set>
                                    <p:animEffect transition="in" filter="fade">
                                      <p:cBhvr>
                                        <p:cTn id="12" dur="500"/>
                                        <p:tgtEl>
                                          <p:spTgt spid="32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27"/>
                                        </p:tgtEl>
                                        <p:attrNameLst>
                                          <p:attrName>style.visibility</p:attrName>
                                        </p:attrNameLst>
                                      </p:cBhvr>
                                      <p:to>
                                        <p:strVal val="visible"/>
                                      </p:to>
                                    </p:set>
                                    <p:animEffect transition="in" filter="fade">
                                      <p:cBhvr>
                                        <p:cTn id="17" dur="500"/>
                                        <p:tgtEl>
                                          <p:spTgt spid="3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339"/>
        <p:cNvGrpSpPr/>
        <p:nvPr/>
      </p:nvGrpSpPr>
      <p:grpSpPr>
        <a:xfrm>
          <a:off x="0" y="0"/>
          <a:ext cx="0" cy="0"/>
          <a:chOff x="0" y="0"/>
          <a:chExt cx="0" cy="0"/>
        </a:xfrm>
      </p:grpSpPr>
      <p:pic>
        <p:nvPicPr>
          <p:cNvPr id="340" name="Google Shape;340;p14"/>
          <p:cNvPicPr preferRelativeResize="0"/>
          <p:nvPr/>
        </p:nvPicPr>
        <p:blipFill rotWithShape="1">
          <a:blip r:embed="rId3">
            <a:alphaModFix/>
          </a:blip>
          <a:srcRect/>
          <a:stretch/>
        </p:blipFill>
        <p:spPr>
          <a:xfrm>
            <a:off x="2066974" y="2769577"/>
            <a:ext cx="2756226" cy="2294792"/>
          </a:xfrm>
          <a:prstGeom prst="rect">
            <a:avLst/>
          </a:prstGeom>
          <a:noFill/>
          <a:ln>
            <a:noFill/>
          </a:ln>
        </p:spPr>
      </p:pic>
      <p:grpSp>
        <p:nvGrpSpPr>
          <p:cNvPr id="341" name="Google Shape;341;p14"/>
          <p:cNvGrpSpPr/>
          <p:nvPr/>
        </p:nvGrpSpPr>
        <p:grpSpPr>
          <a:xfrm>
            <a:off x="103498" y="456005"/>
            <a:ext cx="8422193" cy="2792284"/>
            <a:chOff x="103498" y="456005"/>
            <a:chExt cx="8422193" cy="2792284"/>
          </a:xfrm>
        </p:grpSpPr>
        <p:grpSp>
          <p:nvGrpSpPr>
            <p:cNvPr id="342" name="Google Shape;342;p14"/>
            <p:cNvGrpSpPr/>
            <p:nvPr/>
          </p:nvGrpSpPr>
          <p:grpSpPr>
            <a:xfrm>
              <a:off x="103498" y="456005"/>
              <a:ext cx="8422193" cy="2696499"/>
              <a:chOff x="103498" y="847894"/>
              <a:chExt cx="8422193" cy="2696499"/>
            </a:xfrm>
          </p:grpSpPr>
          <p:grpSp>
            <p:nvGrpSpPr>
              <p:cNvPr id="343" name="Google Shape;343;p14"/>
              <p:cNvGrpSpPr/>
              <p:nvPr/>
            </p:nvGrpSpPr>
            <p:grpSpPr>
              <a:xfrm>
                <a:off x="103498" y="847894"/>
                <a:ext cx="8422193" cy="2696499"/>
                <a:chOff x="103498" y="847894"/>
                <a:chExt cx="8422193" cy="2696499"/>
              </a:xfrm>
            </p:grpSpPr>
            <p:sp>
              <p:nvSpPr>
                <p:cNvPr id="344" name="Google Shape;344;p14"/>
                <p:cNvSpPr/>
                <p:nvPr/>
              </p:nvSpPr>
              <p:spPr>
                <a:xfrm rot="2228592">
                  <a:off x="152925" y="947192"/>
                  <a:ext cx="432766" cy="309118"/>
                </a:xfrm>
                <a:prstGeom prst="triangle">
                  <a:avLst>
                    <a:gd name="adj" fmla="val 50000"/>
                  </a:avLst>
                </a:prstGeom>
                <a:solidFill>
                  <a:schemeClr val="dk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345" name="Google Shape;345;p14"/>
                <p:cNvSpPr/>
                <p:nvPr/>
              </p:nvSpPr>
              <p:spPr>
                <a:xfrm>
                  <a:off x="103498" y="1093043"/>
                  <a:ext cx="8422193" cy="2451350"/>
                </a:xfrm>
                <a:prstGeom prst="rect">
                  <a:avLst/>
                </a:prstGeom>
                <a:solidFill>
                  <a:srgbClr val="00003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grpSp>
          <p:sp>
            <p:nvSpPr>
              <p:cNvPr id="346" name="Google Shape;346;p14"/>
              <p:cNvSpPr txBox="1"/>
              <p:nvPr/>
            </p:nvSpPr>
            <p:spPr>
              <a:xfrm>
                <a:off x="539931" y="1160364"/>
                <a:ext cx="7985760" cy="2308324"/>
              </a:xfrm>
              <a:prstGeom prst="rect">
                <a:avLst/>
              </a:prstGeom>
              <a:solidFill>
                <a:srgbClr val="000032"/>
              </a:solid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lt1"/>
                  </a:buClr>
                  <a:buSzPts val="1800"/>
                  <a:buFont typeface="Arial"/>
                  <a:buNone/>
                </a:pPr>
                <a:r>
                  <a:rPr lang="en-GB" sz="1800">
                    <a:solidFill>
                      <a:schemeClr val="lt1"/>
                    </a:solidFill>
                    <a:latin typeface="Arial"/>
                    <a:ea typeface="Arial"/>
                    <a:cs typeface="Arial"/>
                    <a:sym typeface="Arial"/>
                  </a:rPr>
                  <a:t>So now you have all the tools you need to identify, describe and classify living things.</a:t>
                </a:r>
                <a:endParaRPr/>
              </a:p>
              <a:p>
                <a:pPr marL="0" marR="0" lvl="0" indent="0" algn="l" rtl="0">
                  <a:lnSpc>
                    <a:spcPct val="100000"/>
                  </a:lnSpc>
                  <a:spcBef>
                    <a:spcPts val="0"/>
                  </a:spcBef>
                  <a:spcAft>
                    <a:spcPts val="0"/>
                  </a:spcAft>
                  <a:buClr>
                    <a:schemeClr val="dk1"/>
                  </a:buClr>
                  <a:buSzPts val="1800"/>
                  <a:buFont typeface="Arial"/>
                  <a:buNone/>
                </a:pPr>
                <a:endParaRPr sz="1800">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lt1"/>
                  </a:buClr>
                  <a:buSzPts val="1800"/>
                  <a:buFont typeface="Arial"/>
                  <a:buNone/>
                </a:pPr>
                <a:r>
                  <a:rPr lang="en-GB" sz="1800">
                    <a:solidFill>
                      <a:schemeClr val="lt1"/>
                    </a:solidFill>
                    <a:latin typeface="Arial"/>
                    <a:ea typeface="Arial"/>
                    <a:cs typeface="Arial"/>
                    <a:sym typeface="Arial"/>
                  </a:rPr>
                  <a:t>Wherever we live, visit or go to school, there is likely to be a huge number of different species we can identify if we look carefully enough.</a:t>
                </a:r>
                <a:endParaRPr/>
              </a:p>
              <a:p>
                <a:pPr marL="0" marR="0" lvl="0" indent="0" algn="l" rtl="0">
                  <a:lnSpc>
                    <a:spcPct val="100000"/>
                  </a:lnSpc>
                  <a:spcBef>
                    <a:spcPts val="0"/>
                  </a:spcBef>
                  <a:spcAft>
                    <a:spcPts val="0"/>
                  </a:spcAft>
                  <a:buClr>
                    <a:schemeClr val="dk1"/>
                  </a:buClr>
                  <a:buSzPts val="1800"/>
                  <a:buFont typeface="Arial"/>
                  <a:buNone/>
                </a:pPr>
                <a:endParaRPr sz="1800">
                  <a:solidFill>
                    <a:schemeClr val="lt1"/>
                  </a:solidFill>
                  <a:latin typeface="Arial"/>
                  <a:ea typeface="Arial"/>
                  <a:cs typeface="Arial"/>
                  <a:sym typeface="Arial"/>
                </a:endParaRPr>
              </a:p>
              <a:p>
                <a:pPr marL="0" marR="0" lvl="0" indent="0" algn="l" rtl="0">
                  <a:lnSpc>
                    <a:spcPct val="100000"/>
                  </a:lnSpc>
                  <a:spcBef>
                    <a:spcPts val="0"/>
                  </a:spcBef>
                  <a:spcAft>
                    <a:spcPts val="0"/>
                  </a:spcAft>
                  <a:buClr>
                    <a:schemeClr val="lt1"/>
                  </a:buClr>
                  <a:buSzPts val="1800"/>
                  <a:buFont typeface="Arial"/>
                  <a:buNone/>
                </a:pPr>
                <a:r>
                  <a:rPr lang="en-GB" sz="1800">
                    <a:solidFill>
                      <a:schemeClr val="lt1"/>
                    </a:solidFill>
                    <a:latin typeface="Arial"/>
                    <a:ea typeface="Arial"/>
                    <a:cs typeface="Arial"/>
                    <a:sym typeface="Arial"/>
                  </a:rPr>
                  <a:t>Try putting what you have learnt into practice in your local area, perhaps with a plant study, insect survey or birdwatch.</a:t>
                </a:r>
                <a:endParaRPr/>
              </a:p>
            </p:txBody>
          </p:sp>
        </p:grpSp>
        <p:cxnSp>
          <p:nvCxnSpPr>
            <p:cNvPr id="347" name="Google Shape;347;p14"/>
            <p:cNvCxnSpPr/>
            <p:nvPr/>
          </p:nvCxnSpPr>
          <p:spPr>
            <a:xfrm>
              <a:off x="461554" y="3248288"/>
              <a:ext cx="8064137" cy="0"/>
            </a:xfrm>
            <a:prstGeom prst="straightConnector1">
              <a:avLst/>
            </a:prstGeom>
            <a:noFill/>
            <a:ln w="28575" cap="flat" cmpd="sng">
              <a:solidFill>
                <a:srgbClr val="000032"/>
              </a:solidFill>
              <a:prstDash val="solid"/>
              <a:miter lim="800000"/>
              <a:headEnd type="none" w="sm" len="sm"/>
              <a:tailEnd type="none" w="sm" len="sm"/>
            </a:ln>
          </p:spPr>
        </p:cxnSp>
      </p:grpSp>
      <p:pic>
        <p:nvPicPr>
          <p:cNvPr id="348" name="Google Shape;348;p14"/>
          <p:cNvPicPr preferRelativeResize="0"/>
          <p:nvPr/>
        </p:nvPicPr>
        <p:blipFill rotWithShape="1">
          <a:blip r:embed="rId4">
            <a:alphaModFix/>
          </a:blip>
          <a:srcRect/>
          <a:stretch/>
        </p:blipFill>
        <p:spPr>
          <a:xfrm>
            <a:off x="5188568" y="2769577"/>
            <a:ext cx="3955432" cy="3991708"/>
          </a:xfrm>
          <a:prstGeom prst="rect">
            <a:avLst/>
          </a:prstGeom>
          <a:noFill/>
          <a:ln>
            <a:noFill/>
          </a:ln>
        </p:spPr>
      </p:pic>
      <p:pic>
        <p:nvPicPr>
          <p:cNvPr id="349" name="Google Shape;349;p14"/>
          <p:cNvPicPr preferRelativeResize="0"/>
          <p:nvPr/>
        </p:nvPicPr>
        <p:blipFill rotWithShape="1">
          <a:blip r:embed="rId5">
            <a:alphaModFix/>
          </a:blip>
          <a:srcRect/>
          <a:stretch/>
        </p:blipFill>
        <p:spPr>
          <a:xfrm>
            <a:off x="153743" y="3076799"/>
            <a:ext cx="1605420" cy="2057497"/>
          </a:xfrm>
          <a:prstGeom prst="rect">
            <a:avLst/>
          </a:prstGeom>
          <a:noFill/>
          <a:ln>
            <a:noFill/>
          </a:ln>
        </p:spPr>
      </p:pic>
      <p:pic>
        <p:nvPicPr>
          <p:cNvPr id="350" name="Google Shape;350;p14"/>
          <p:cNvPicPr preferRelativeResize="0"/>
          <p:nvPr/>
        </p:nvPicPr>
        <p:blipFill rotWithShape="1">
          <a:blip r:embed="rId6">
            <a:alphaModFix/>
          </a:blip>
          <a:srcRect/>
          <a:stretch/>
        </p:blipFill>
        <p:spPr>
          <a:xfrm rot="-1314707">
            <a:off x="298594" y="4965836"/>
            <a:ext cx="5185890" cy="1780198"/>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700"/>
                                  </p:stCondLst>
                                  <p:childTnLst>
                                    <p:set>
                                      <p:cBhvr>
                                        <p:cTn id="6" dur="1" fill="hold">
                                          <p:stCondLst>
                                            <p:cond delay="0"/>
                                          </p:stCondLst>
                                        </p:cTn>
                                        <p:tgtEl>
                                          <p:spTgt spid="341"/>
                                        </p:tgtEl>
                                        <p:attrNameLst>
                                          <p:attrName>style.visibility</p:attrName>
                                        </p:attrNameLst>
                                      </p:cBhvr>
                                      <p:to>
                                        <p:strVal val="visible"/>
                                      </p:to>
                                    </p:set>
                                    <p:animEffect transition="in" filter="fade">
                                      <p:cBhvr>
                                        <p:cTn id="7" dur="500"/>
                                        <p:tgtEl>
                                          <p:spTgt spid="341"/>
                                        </p:tgtEl>
                                      </p:cBhvr>
                                    </p:animEffect>
                                  </p:childTnLst>
                                </p:cTn>
                              </p:par>
                              <p:par>
                                <p:cTn id="8" presetID="2" presetClass="entr" presetSubtype="4" fill="hold" nodeType="withEffect">
                                  <p:stCondLst>
                                    <p:cond delay="1800"/>
                                  </p:stCondLst>
                                  <p:childTnLst>
                                    <p:set>
                                      <p:cBhvr>
                                        <p:cTn id="9" dur="1" fill="hold">
                                          <p:stCondLst>
                                            <p:cond delay="0"/>
                                          </p:stCondLst>
                                        </p:cTn>
                                        <p:tgtEl>
                                          <p:spTgt spid="348"/>
                                        </p:tgtEl>
                                        <p:attrNameLst>
                                          <p:attrName>style.visibility</p:attrName>
                                        </p:attrNameLst>
                                      </p:cBhvr>
                                      <p:to>
                                        <p:strVal val="visible"/>
                                      </p:to>
                                    </p:set>
                                    <p:anim calcmode="lin" valueType="num">
                                      <p:cBhvr additive="base">
                                        <p:cTn id="10" dur="500"/>
                                        <p:tgtEl>
                                          <p:spTgt spid="348"/>
                                        </p:tgtEl>
                                        <p:attrNameLst>
                                          <p:attrName>ppt_y</p:attrName>
                                        </p:attrNameLst>
                                      </p:cBhvr>
                                      <p:tavLst>
                                        <p:tav tm="0">
                                          <p:val>
                                            <p:strVal val="#ppt_y+1"/>
                                          </p:val>
                                        </p:tav>
                                        <p:tav tm="100000">
                                          <p:val>
                                            <p:strVal val="#ppt_y"/>
                                          </p:val>
                                        </p:tav>
                                      </p:tavLst>
                                    </p:anim>
                                  </p:childTnLst>
                                </p:cTn>
                              </p:par>
                              <p:par>
                                <p:cTn id="11" presetID="2" presetClass="entr" presetSubtype="8" fill="hold" nodeType="withEffect">
                                  <p:stCondLst>
                                    <p:cond delay="2800"/>
                                  </p:stCondLst>
                                  <p:childTnLst>
                                    <p:set>
                                      <p:cBhvr>
                                        <p:cTn id="12" dur="1" fill="hold">
                                          <p:stCondLst>
                                            <p:cond delay="0"/>
                                          </p:stCondLst>
                                        </p:cTn>
                                        <p:tgtEl>
                                          <p:spTgt spid="350"/>
                                        </p:tgtEl>
                                        <p:attrNameLst>
                                          <p:attrName>style.visibility</p:attrName>
                                        </p:attrNameLst>
                                      </p:cBhvr>
                                      <p:to>
                                        <p:strVal val="visible"/>
                                      </p:to>
                                    </p:set>
                                    <p:anim calcmode="lin" valueType="num">
                                      <p:cBhvr additive="base">
                                        <p:cTn id="13" dur="500"/>
                                        <p:tgtEl>
                                          <p:spTgt spid="350"/>
                                        </p:tgtEl>
                                        <p:attrNameLst>
                                          <p:attrName>ppt_x</p:attrName>
                                        </p:attrNameLst>
                                      </p:cBhvr>
                                      <p:tavLst>
                                        <p:tav tm="0">
                                          <p:val>
                                            <p:strVal val="#ppt_x-1"/>
                                          </p:val>
                                        </p:tav>
                                        <p:tav tm="100000">
                                          <p:val>
                                            <p:strVal val="#ppt_x"/>
                                          </p:val>
                                        </p:tav>
                                      </p:tavLst>
                                    </p:anim>
                                  </p:childTnLst>
                                </p:cTn>
                              </p:par>
                              <p:par>
                                <p:cTn id="14" presetID="2" presetClass="entr" presetSubtype="8" fill="hold" nodeType="withEffect">
                                  <p:stCondLst>
                                    <p:cond delay="3500"/>
                                  </p:stCondLst>
                                  <p:childTnLst>
                                    <p:set>
                                      <p:cBhvr>
                                        <p:cTn id="15" dur="1" fill="hold">
                                          <p:stCondLst>
                                            <p:cond delay="0"/>
                                          </p:stCondLst>
                                        </p:cTn>
                                        <p:tgtEl>
                                          <p:spTgt spid="349"/>
                                        </p:tgtEl>
                                        <p:attrNameLst>
                                          <p:attrName>style.visibility</p:attrName>
                                        </p:attrNameLst>
                                      </p:cBhvr>
                                      <p:to>
                                        <p:strVal val="visible"/>
                                      </p:to>
                                    </p:set>
                                    <p:anim calcmode="lin" valueType="num">
                                      <p:cBhvr additive="base">
                                        <p:cTn id="16" dur="900"/>
                                        <p:tgtEl>
                                          <p:spTgt spid="349"/>
                                        </p:tgtEl>
                                        <p:attrNameLst>
                                          <p:attrName>ppt_x</p:attrName>
                                        </p:attrNameLst>
                                      </p:cBhvr>
                                      <p:tavLst>
                                        <p:tav tm="0">
                                          <p:val>
                                            <p:strVal val="#ppt_x-1"/>
                                          </p:val>
                                        </p:tav>
                                        <p:tav tm="100000">
                                          <p:val>
                                            <p:strVal val="#ppt_x"/>
                                          </p:val>
                                        </p:tav>
                                      </p:tavLst>
                                    </p:anim>
                                  </p:childTnLst>
                                </p:cTn>
                              </p:par>
                              <p:par>
                                <p:cTn id="17" presetID="10" presetClass="entr" presetSubtype="0" fill="hold" nodeType="withEffect">
                                  <p:stCondLst>
                                    <p:cond delay="4300"/>
                                  </p:stCondLst>
                                  <p:childTnLst>
                                    <p:set>
                                      <p:cBhvr>
                                        <p:cTn id="18" dur="1" fill="hold">
                                          <p:stCondLst>
                                            <p:cond delay="0"/>
                                          </p:stCondLst>
                                        </p:cTn>
                                        <p:tgtEl>
                                          <p:spTgt spid="340"/>
                                        </p:tgtEl>
                                        <p:attrNameLst>
                                          <p:attrName>style.visibility</p:attrName>
                                        </p:attrNameLst>
                                      </p:cBhvr>
                                      <p:to>
                                        <p:strVal val="visible"/>
                                      </p:to>
                                    </p:set>
                                    <p:animEffect transition="in" filter="fade">
                                      <p:cBhvr>
                                        <p:cTn id="19" dur="1000"/>
                                        <p:tgtEl>
                                          <p:spTgt spid="3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354"/>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Theme">
  <a:themeElements>
    <a:clrScheme name="Twinkl Template">
      <a:dk1>
        <a:srgbClr val="1C1C1C"/>
      </a:dk1>
      <a:lt1>
        <a:srgbClr val="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TotalTime>
  <Words>1103</Words>
  <Application>Microsoft Office PowerPoint</Application>
  <PresentationFormat>On-screen Show (4:3)</PresentationFormat>
  <Paragraphs>105</Paragraphs>
  <Slides>14</Slides>
  <Notes>14</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14</vt:i4>
      </vt:variant>
    </vt:vector>
  </HeadingPairs>
  <TitlesOfParts>
    <vt:vector size="17" baseType="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Ruth Ashby</dc:creator>
  <cp:lastModifiedBy>Jodie Blincow</cp:lastModifiedBy>
  <cp:revision>2</cp:revision>
  <dcterms:created xsi:type="dcterms:W3CDTF">2021-01-11T11:45:59Z</dcterms:created>
  <dcterms:modified xsi:type="dcterms:W3CDTF">2021-01-22T13:45:57Z</dcterms:modified>
</cp:coreProperties>
</file>